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61_B03E2.xml" ContentType="application/vnd.ms-powerpoint.comments+xml"/>
  <Override PartName="/ppt/notesSlides/notesSlide1.xml" ContentType="application/vnd.openxmlformats-officedocument.presentationml.notesSlide+xml"/>
  <Override PartName="/ppt/comments/modernComment_1CE_94D54EFB.xml" ContentType="application/vnd.ms-powerpoint.comments+xml"/>
  <Override PartName="/ppt/comments/modernComment_15B_5DC70C60.xml" ContentType="application/vnd.ms-powerpoint.comments+xml"/>
  <Override PartName="/ppt/comments/modernComment_1C8_5345356D.xml" ContentType="application/vnd.ms-powerpoint.comments+xml"/>
  <Override PartName="/ppt/comments/modernComment_1CB_3707A7C1.xml" ContentType="application/vnd.ms-powerpoint.comments+xml"/>
  <Override PartName="/ppt/comments/modernComment_1AF_ECAABE4F.xml" ContentType="application/vnd.ms-powerpoint.comments+xml"/>
  <Override PartName="/ppt/comments/modernComment_160_880D6C66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433" r:id="rId4"/>
    <p:sldId id="436" r:id="rId5"/>
    <p:sldId id="373" r:id="rId6"/>
    <p:sldId id="439" r:id="rId7"/>
    <p:sldId id="384" r:id="rId8"/>
    <p:sldId id="354" r:id="rId9"/>
    <p:sldId id="353" r:id="rId10"/>
    <p:sldId id="357" r:id="rId11"/>
    <p:sldId id="362" r:id="rId12"/>
    <p:sldId id="360" r:id="rId13"/>
    <p:sldId id="386" r:id="rId14"/>
    <p:sldId id="392" r:id="rId15"/>
    <p:sldId id="405" r:id="rId16"/>
    <p:sldId id="462" r:id="rId17"/>
    <p:sldId id="416" r:id="rId18"/>
    <p:sldId id="448" r:id="rId19"/>
    <p:sldId id="347" r:id="rId20"/>
    <p:sldId id="422" r:id="rId21"/>
    <p:sldId id="456" r:id="rId22"/>
    <p:sldId id="459" r:id="rId23"/>
    <p:sldId id="431" r:id="rId24"/>
    <p:sldId id="352" r:id="rId25"/>
    <p:sldId id="337" r:id="rId2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96" userDrawn="1">
          <p15:clr>
            <a:srgbClr val="A4A3A4"/>
          </p15:clr>
        </p15:guide>
        <p15:guide id="2" pos="6456" userDrawn="1">
          <p15:clr>
            <a:srgbClr val="A4A3A4"/>
          </p15:clr>
        </p15:guide>
        <p15:guide id="3" pos="1128" userDrawn="1">
          <p15:clr>
            <a:srgbClr val="A4A3A4"/>
          </p15:clr>
        </p15:guide>
        <p15:guide id="4" orient="horz" pos="156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00FFE27-4B4B-5AC1-48D0-08AE5831669F}" name="Filotas Theodosiou" initials="FT" userId="S::u0153325@vives.be::4d314f86-04bd-4c94-b8b5-e595c52c48e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515"/>
    <a:srgbClr val="225EA8"/>
    <a:srgbClr val="B00000"/>
    <a:srgbClr val="0C2C84"/>
    <a:srgbClr val="FF5757"/>
    <a:srgbClr val="860000"/>
    <a:srgbClr val="E20000"/>
    <a:srgbClr val="FF1111"/>
    <a:srgbClr val="A80000"/>
    <a:srgbClr val="D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ECAEAB-C7EB-4473-B0E6-3166BE7E01F0}" v="1630" dt="2023-06-26T19:47:25.5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58"/>
      </p:cViewPr>
      <p:guideLst>
        <p:guide orient="horz" pos="3696"/>
        <p:guide pos="6456"/>
        <p:guide pos="1128"/>
        <p:guide orient="horz" pos="15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modernComment_15B_5DC70C6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832CAB-A2A3-431E-B0FD-73509DC760BF}" authorId="{C00FFE27-4B4B-5AC1-48D0-08AE5831669F}" created="2023-06-23T19:44:28.09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73325920" sldId="347"/>
      <ac:grpSpMk id="18" creationId="{F627CD12-4964-E8A0-44E4-F37119B6E410}"/>
    </ac:deMkLst>
    <p188:txBody>
      <a:bodyPr/>
      <a:lstStyle/>
      <a:p>
        <a:r>
          <a:rPr lang="nl-BE"/>
          <a:t>Suggestion on first: Repeat quizes until you achieve high grades on every quiz</a:t>
        </a:r>
      </a:p>
    </p188:txBody>
  </p188:cm>
  <p188:cm id="{F87F3DA4-C925-4942-9D80-1E12D512FA28}" authorId="{C00FFE27-4B4B-5AC1-48D0-08AE5831669F}" created="2023-06-23T19:44:40.0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73325920" sldId="347"/>
      <ac:grpSpMk id="18" creationId="{F627CD12-4964-E8A0-44E4-F37119B6E410}"/>
    </ac:deMkLst>
    <p188:txBody>
      <a:bodyPr/>
      <a:lstStyle/>
      <a:p>
        <a:r>
          <a:rPr lang="nl-BE"/>
          <a:t>Suggestion 2: Repeat the trial exam and try harder</a:t>
        </a:r>
      </a:p>
    </p188:txBody>
  </p188:cm>
  <p188:cm id="{086B4312-CA92-4EEA-ABCC-D67422E6DA16}" authorId="{C00FFE27-4B4B-5AC1-48D0-08AE5831669F}" created="2023-06-23T19:44:53.34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73325920" sldId="347"/>
      <ac:grpSpMk id="18" creationId="{F627CD12-4964-E8A0-44E4-F37119B6E410}"/>
    </ac:deMkLst>
    <p188:txBody>
      <a:bodyPr/>
      <a:lstStyle/>
      <a:p>
        <a:r>
          <a:rPr lang="nl-BE"/>
          <a:t>Suggestions on Third: Be more active on forums</a:t>
        </a:r>
      </a:p>
    </p188:txBody>
  </p188:cm>
</p188:cmLst>
</file>

<file path=ppt/comments/modernComment_160_880D6C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8814D7C-9ADA-4BBE-AF67-889F4DB0764D}" authorId="{C00FFE27-4B4B-5AC1-48D0-08AE5831669F}" created="2023-06-23T21:20:35.18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82581094" sldId="352"/>
      <ac:spMk id="4" creationId="{4E8EEE5D-DD5E-8877-151F-D1D908C53D7A}"/>
    </ac:deMkLst>
    <p188:txBody>
      <a:bodyPr/>
      <a:lstStyle/>
      <a:p>
        <a:r>
          <a:rPr lang="nl-BE"/>
          <a:t>A predictive decision framework to deal with the issues of learning analytics</a:t>
        </a:r>
      </a:p>
    </p188:txBody>
  </p188:cm>
</p188:cmLst>
</file>

<file path=ppt/comments/modernComment_161_B03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B461DFF-E9D6-4606-9F3F-8E2CB8C53BA4}" authorId="{C00FFE27-4B4B-5AC1-48D0-08AE5831669F}" created="2023-06-19T19:24:19.136">
    <pc:sldMkLst xmlns:pc="http://schemas.microsoft.com/office/powerpoint/2013/main/command">
      <pc:docMk/>
      <pc:sldMk cId="721890" sldId="353"/>
    </pc:sldMkLst>
    <p188:txBody>
      <a:bodyPr/>
      <a:lstStyle/>
      <a:p>
        <a:r>
          <a:rPr lang="nl-BE"/>
          <a:t>This is what students activtiy looks like
</a:t>
        </a:r>
      </a:p>
    </p188:txBody>
  </p188:cm>
</p188:cmLst>
</file>

<file path=ppt/comments/modernComment_1AF_ECAABE4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EC2A15A-6167-49EC-A7BD-8EBFDD55FA4C}" authorId="{C00FFE27-4B4B-5AC1-48D0-08AE5831669F}" created="2023-06-23T20:25:34.537">
    <pc:sldMkLst xmlns:pc="http://schemas.microsoft.com/office/powerpoint/2013/main/command">
      <pc:docMk/>
      <pc:sldMk cId="3929650363" sldId="351"/>
    </pc:sldMkLst>
    <p188:txBody>
      <a:bodyPr/>
      <a:lstStyle/>
      <a:p>
        <a:r>
          <a:rPr lang="nl-BE"/>
          <a:t>To start concluding I leave two important questions for discussion.</a:t>
        </a:r>
      </a:p>
    </p188:txBody>
  </p188:cm>
</p188:cmLst>
</file>

<file path=ppt/comments/modernComment_1C8_5345356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163175F-4D1E-41CD-B72C-BE9214D8AD59}" authorId="{C00FFE27-4B4B-5AC1-48D0-08AE5831669F}" created="2023-06-25T16:13:25.289">
    <pc:sldMkLst xmlns:pc="http://schemas.microsoft.com/office/powerpoint/2013/main/command">
      <pc:docMk/>
      <pc:sldMk cId="1397044589" sldId="456"/>
    </pc:sldMkLst>
    <p188:txBody>
      <a:bodyPr/>
      <a:lstStyle/>
      <a:p>
        <a:r>
          <a:rPr lang="nl-BE"/>
          <a:t>Class 0 we try to make them more engaged and increase their performance..
While for class 0 to be more regular</a:t>
        </a:r>
      </a:p>
    </p188:txBody>
  </p188:cm>
</p188:cmLst>
</file>

<file path=ppt/comments/modernComment_1CB_3707A7C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C16090E-4488-419C-998C-0294706F151A}" authorId="{C00FFE27-4B4B-5AC1-48D0-08AE5831669F}" created="2023-06-23T20:13:54.39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640795218" sldId="349"/>
      <ac:spMk id="15" creationId="{2EACCF47-6BE2-07A3-3D43-AB8723B3365D}"/>
    </ac:deMkLst>
    <p188:txBody>
      <a:bodyPr/>
      <a:lstStyle/>
      <a:p>
        <a:r>
          <a:rPr lang="nl-BE"/>
          <a:t>Say if you don’t have enough time we can discuss it later</a:t>
        </a:r>
      </a:p>
    </p188:txBody>
  </p188:cm>
</p188:cmLst>
</file>

<file path=ppt/comments/modernComment_1CE_94D54EF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2E509D-47B9-46CE-B800-8488778457F5}" authorId="{C00FFE27-4B4B-5AC1-48D0-08AE5831669F}" created="2023-06-23T19:05:46.408">
    <pc:sldMkLst xmlns:pc="http://schemas.microsoft.com/office/powerpoint/2013/main/command">
      <pc:docMk/>
      <pc:sldMk cId="2329540138" sldId="345"/>
    </pc:sldMkLst>
    <p188:txBody>
      <a:bodyPr/>
      <a:lstStyle/>
      <a:p>
        <a:r>
          <a:rPr lang="nl-BE"/>
          <a:t>F is a performance measuing metric</a:t>
        </a:r>
      </a:p>
    </p188:txBody>
  </p188:cm>
  <p188:cm id="{5F8C314B-E16D-406D-AA70-85BECDE52D6B}" authorId="{C00FFE27-4B4B-5AC1-48D0-08AE5831669F}" created="2023-06-23T19:07:08.399">
    <pc:sldMkLst xmlns:pc="http://schemas.microsoft.com/office/powerpoint/2013/main/command">
      <pc:docMk/>
      <pc:sldMk cId="2329540138" sldId="345"/>
    </pc:sldMkLst>
    <p188:txBody>
      <a:bodyPr/>
      <a:lstStyle/>
      <a:p>
        <a:r>
          <a:rPr lang="nl-BE"/>
          <a:t>We could have picked a regression metric but it did not offer the same decision making benefits</a:t>
        </a:r>
      </a:p>
    </p188:txBody>
  </p188:cm>
  <p188:cm id="{DAFFC735-6A7A-4971-876B-CFF6452B496E}" authorId="{C00FFE27-4B4B-5AC1-48D0-08AE5831669F}" created="2023-06-23T19:24:28.082">
    <pc:sldMkLst xmlns:pc="http://schemas.microsoft.com/office/powerpoint/2013/main/command">
      <pc:docMk/>
      <pc:sldMk cId="1423633390" sldId="407"/>
    </pc:sldMkLst>
    <p188:txBody>
      <a:bodyPr/>
      <a:lstStyle/>
      <a:p>
        <a:r>
          <a:rPr lang="nl-BE"/>
          <a:t>Give example of student having high confidence in being in the third class! And another with low confidence on second class.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8110B-1D4E-4CB7-B99A-E84987DE6C03}" type="datetimeFigureOut">
              <a:rPr lang="nl-BE" smtClean="0"/>
              <a:t>4/07/2023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43383-5A45-442A-8F04-30F9979D6E5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7537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43383-5A45-442A-8F04-30F9979D6E50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7855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100000">
              <a:srgbClr val="860000"/>
            </a:gs>
            <a:gs pos="75000">
              <a:srgbClr val="B00000"/>
            </a:gs>
            <a:gs pos="50000">
              <a:srgbClr val="C00000"/>
            </a:gs>
            <a:gs pos="26000">
              <a:srgbClr val="E01717"/>
            </a:gs>
            <a:gs pos="0">
              <a:srgbClr val="FF575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19027-96EC-E5B0-D224-B348F1EFB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256" y="778545"/>
            <a:ext cx="9075175" cy="238759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07823-B052-8158-6AFE-96890E5A8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232" y="3429000"/>
            <a:ext cx="7610168" cy="155645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9462A-7024-826F-162A-D27C35171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01013-C3BF-4595-BE49-338D83AC0890}" type="datetimeFigureOut">
              <a:rPr lang="nl-BE" smtClean="0"/>
              <a:t>4/07/2023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3CBCD-5009-A8C6-8256-4770A641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665FC-A0D6-E8D2-4E83-329F1D87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B8505-D6C9-4A72-8B21-07ABB6A6FFEB}" type="slidenum">
              <a:rPr lang="nl-BE" smtClean="0"/>
              <a:t>‹#›</a:t>
            </a:fld>
            <a:endParaRPr lang="nl-B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5A55A3-0EC0-4681-9677-82F5CD16A194}"/>
              </a:ext>
            </a:extLst>
          </p:cNvPr>
          <p:cNvCxnSpPr/>
          <p:nvPr userDrawn="1"/>
        </p:nvCxnSpPr>
        <p:spPr>
          <a:xfrm>
            <a:off x="688257" y="5270092"/>
            <a:ext cx="107663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E8C6126-1C0B-494B-D6FC-2EEAFFE4561F}"/>
              </a:ext>
            </a:extLst>
          </p:cNvPr>
          <p:cNvCxnSpPr/>
          <p:nvPr userDrawn="1"/>
        </p:nvCxnSpPr>
        <p:spPr>
          <a:xfrm>
            <a:off x="688257" y="339214"/>
            <a:ext cx="107663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339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20F30-C616-28BD-1466-D5B69064C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7F362A-4913-B355-C3BA-B4DD30FDC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4C4B4-F87F-F080-2C80-D6B1D8BFA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01013-C3BF-4595-BE49-338D83AC0890}" type="datetimeFigureOut">
              <a:rPr lang="nl-BE" smtClean="0"/>
              <a:t>4/07/2023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8CF18-5FA1-5AEB-10E3-9B28B906F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B43C0-C011-0C95-A2AD-7F9234F9E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B8505-D6C9-4A72-8B21-07ABB6A6FFE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199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5F434E-4E2A-BEBB-035F-027F564496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12DEF5-4FE7-2645-7B21-8A9A56865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AF5D4-ACF4-4347-A95C-CF63503E7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01013-C3BF-4595-BE49-338D83AC0890}" type="datetimeFigureOut">
              <a:rPr lang="nl-BE" smtClean="0"/>
              <a:t>4/07/2023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686F6-979A-9F04-8CE1-185270D04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DD95B-4FC7-53DD-F335-5CA0CFDCA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B8505-D6C9-4A72-8B21-07ABB6A6FFE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0952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9696-EE6D-57F4-A2D5-DB508A5DC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74" y="384573"/>
            <a:ext cx="10515600" cy="9032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DA90351D-B543-35E9-8F7A-F288CB7176B6}"/>
              </a:ext>
            </a:extLst>
          </p:cNvPr>
          <p:cNvSpPr/>
          <p:nvPr userDrawn="1"/>
        </p:nvSpPr>
        <p:spPr>
          <a:xfrm>
            <a:off x="10116" y="-31531"/>
            <a:ext cx="12181884" cy="349206"/>
          </a:xfrm>
          <a:prstGeom prst="flowChartProcess">
            <a:avLst/>
          </a:prstGeom>
          <a:gradFill>
            <a:gsLst>
              <a:gs pos="100000">
                <a:srgbClr val="700000"/>
              </a:gs>
              <a:gs pos="75000">
                <a:srgbClr val="B00000"/>
              </a:gs>
              <a:gs pos="50000">
                <a:srgbClr val="C00000"/>
              </a:gs>
              <a:gs pos="25000">
                <a:srgbClr val="FF1515"/>
              </a:gs>
              <a:gs pos="0">
                <a:srgbClr val="FF5757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pattFill prst="pct70">
                <a:fgClr>
                  <a:srgbClr val="FF2D2D"/>
                </a:fgClr>
                <a:bgClr>
                  <a:schemeClr val="bg1"/>
                </a:bgClr>
              </a:pattFill>
            </a:endParaRPr>
          </a:p>
        </p:txBody>
      </p:sp>
      <p:grpSp>
        <p:nvGrpSpPr>
          <p:cNvPr id="9" name="Google Shape;2576;p48">
            <a:extLst>
              <a:ext uri="{FF2B5EF4-FFF2-40B4-BE49-F238E27FC236}">
                <a16:creationId xmlns:a16="http://schemas.microsoft.com/office/drawing/2014/main" id="{2A4DE055-976A-FE8D-B5EC-FED9C1C91E6E}"/>
              </a:ext>
            </a:extLst>
          </p:cNvPr>
          <p:cNvGrpSpPr/>
          <p:nvPr userDrawn="1"/>
        </p:nvGrpSpPr>
        <p:grpSpPr>
          <a:xfrm rot="10800000" flipH="1" flipV="1">
            <a:off x="13247585" y="-3465974"/>
            <a:ext cx="45719" cy="45719"/>
            <a:chOff x="-1597345" y="233060"/>
            <a:chExt cx="9980362" cy="3571176"/>
          </a:xfrm>
        </p:grpSpPr>
        <p:sp>
          <p:nvSpPr>
            <p:cNvPr id="10" name="Google Shape;2577;p48">
              <a:extLst>
                <a:ext uri="{FF2B5EF4-FFF2-40B4-BE49-F238E27FC236}">
                  <a16:creationId xmlns:a16="http://schemas.microsoft.com/office/drawing/2014/main" id="{9197819F-0ED3-7245-193C-56FA2BF57534}"/>
                </a:ext>
              </a:extLst>
            </p:cNvPr>
            <p:cNvSpPr/>
            <p:nvPr/>
          </p:nvSpPr>
          <p:spPr>
            <a:xfrm rot="10800000" flipH="1">
              <a:off x="-1597345" y="1616463"/>
              <a:ext cx="2376671" cy="2156850"/>
            </a:xfrm>
            <a:custGeom>
              <a:avLst/>
              <a:gdLst/>
              <a:ahLst/>
              <a:cxnLst/>
              <a:rect l="l" t="t" r="r" b="b"/>
              <a:pathLst>
                <a:path w="2376671" h="2156850" extrusionOk="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" name="Google Shape;2578;p48">
              <a:extLst>
                <a:ext uri="{FF2B5EF4-FFF2-40B4-BE49-F238E27FC236}">
                  <a16:creationId xmlns:a16="http://schemas.microsoft.com/office/drawing/2014/main" id="{F58FEACF-7378-E381-4430-3789976C7A25}"/>
                </a:ext>
              </a:extLst>
            </p:cNvPr>
            <p:cNvSpPr/>
            <p:nvPr/>
          </p:nvSpPr>
          <p:spPr>
            <a:xfrm rot="10800000" flipH="1">
              <a:off x="943753" y="1616470"/>
              <a:ext cx="669528" cy="2156859"/>
            </a:xfrm>
            <a:custGeom>
              <a:avLst/>
              <a:gdLst/>
              <a:ahLst/>
              <a:cxnLst/>
              <a:rect l="l" t="t" r="r" b="b"/>
              <a:pathLst>
                <a:path w="669528" h="2156859" extrusionOk="0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Google Shape;2579;p48">
              <a:extLst>
                <a:ext uri="{FF2B5EF4-FFF2-40B4-BE49-F238E27FC236}">
                  <a16:creationId xmlns:a16="http://schemas.microsoft.com/office/drawing/2014/main" id="{DB3CD339-B326-BFD3-7760-8596FA2ED957}"/>
                </a:ext>
              </a:extLst>
            </p:cNvPr>
            <p:cNvSpPr/>
            <p:nvPr/>
          </p:nvSpPr>
          <p:spPr>
            <a:xfrm rot="10800000" flipH="1">
              <a:off x="1773807" y="1616468"/>
              <a:ext cx="2376670" cy="2156860"/>
            </a:xfrm>
            <a:custGeom>
              <a:avLst/>
              <a:gdLst/>
              <a:ahLst/>
              <a:cxnLst/>
              <a:rect l="l" t="t" r="r" b="b"/>
              <a:pathLst>
                <a:path w="2376670" h="2156860" extrusionOk="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3" name="Google Shape;2580;p48">
              <a:extLst>
                <a:ext uri="{FF2B5EF4-FFF2-40B4-BE49-F238E27FC236}">
                  <a16:creationId xmlns:a16="http://schemas.microsoft.com/office/drawing/2014/main" id="{9A550358-2EF4-D1DC-0650-F02FD7EC8548}"/>
                </a:ext>
              </a:extLst>
            </p:cNvPr>
            <p:cNvGrpSpPr/>
            <p:nvPr/>
          </p:nvGrpSpPr>
          <p:grpSpPr>
            <a:xfrm>
              <a:off x="184698" y="233060"/>
              <a:ext cx="8198319" cy="3571176"/>
              <a:chOff x="184698" y="233060"/>
              <a:chExt cx="8198319" cy="3571176"/>
            </a:xfrm>
          </p:grpSpPr>
          <p:sp>
            <p:nvSpPr>
              <p:cNvPr id="14" name="Google Shape;2581;p48">
                <a:extLst>
                  <a:ext uri="{FF2B5EF4-FFF2-40B4-BE49-F238E27FC236}">
                    <a16:creationId xmlns:a16="http://schemas.microsoft.com/office/drawing/2014/main" id="{45EE43C3-B736-6951-845B-28FF2DC1E494}"/>
                  </a:ext>
                </a:extLst>
              </p:cNvPr>
              <p:cNvSpPr/>
              <p:nvPr/>
            </p:nvSpPr>
            <p:spPr>
              <a:xfrm rot="10800000" flipH="1">
                <a:off x="4181769" y="1585525"/>
                <a:ext cx="2192617" cy="2218711"/>
              </a:xfrm>
              <a:custGeom>
                <a:avLst/>
                <a:gdLst/>
                <a:ahLst/>
                <a:cxnLst/>
                <a:rect l="l" t="t" r="r" b="b"/>
                <a:pathLst>
                  <a:path w="2192617" h="2218711" extrusionOk="0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" name="Google Shape;2582;p48">
                <a:extLst>
                  <a:ext uri="{FF2B5EF4-FFF2-40B4-BE49-F238E27FC236}">
                    <a16:creationId xmlns:a16="http://schemas.microsoft.com/office/drawing/2014/main" id="{7A294A87-CFD7-5576-38B3-5AF874954669}"/>
                  </a:ext>
                </a:extLst>
              </p:cNvPr>
              <p:cNvSpPr/>
              <p:nvPr/>
            </p:nvSpPr>
            <p:spPr>
              <a:xfrm rot="10800000" flipH="1">
                <a:off x="6491878" y="1585525"/>
                <a:ext cx="1891136" cy="2218701"/>
              </a:xfrm>
              <a:custGeom>
                <a:avLst/>
                <a:gdLst/>
                <a:ahLst/>
                <a:cxnLst/>
                <a:rect l="l" t="t" r="r" b="b"/>
                <a:pathLst>
                  <a:path w="1891136" h="2218701" extrusionOk="0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" name="Google Shape;2583;p48">
                <a:extLst>
                  <a:ext uri="{FF2B5EF4-FFF2-40B4-BE49-F238E27FC236}">
                    <a16:creationId xmlns:a16="http://schemas.microsoft.com/office/drawing/2014/main" id="{B65DB3FF-6380-611E-2F33-EE9B04084309}"/>
                  </a:ext>
                </a:extLst>
              </p:cNvPr>
              <p:cNvSpPr/>
              <p:nvPr/>
            </p:nvSpPr>
            <p:spPr>
              <a:xfrm rot="10800000" flipH="1">
                <a:off x="2964500" y="341269"/>
                <a:ext cx="507440" cy="711794"/>
              </a:xfrm>
              <a:custGeom>
                <a:avLst/>
                <a:gdLst/>
                <a:ahLst/>
                <a:cxnLst/>
                <a:rect l="l" t="t" r="r" b="b"/>
                <a:pathLst>
                  <a:path w="507440" h="711794" extrusionOk="0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" name="Google Shape;2584;p48">
                <a:extLst>
                  <a:ext uri="{FF2B5EF4-FFF2-40B4-BE49-F238E27FC236}">
                    <a16:creationId xmlns:a16="http://schemas.microsoft.com/office/drawing/2014/main" id="{07FF5346-76BE-F3AC-7705-83234B3998EF}"/>
                  </a:ext>
                </a:extLst>
              </p:cNvPr>
              <p:cNvSpPr/>
              <p:nvPr/>
            </p:nvSpPr>
            <p:spPr>
              <a:xfrm rot="10800000" flipH="1">
                <a:off x="3546906" y="511524"/>
                <a:ext cx="547820" cy="550199"/>
              </a:xfrm>
              <a:custGeom>
                <a:avLst/>
                <a:gdLst/>
                <a:ahLst/>
                <a:cxnLst/>
                <a:rect l="l" t="t" r="r" b="b"/>
                <a:pathLst>
                  <a:path w="547820" h="550199" extrusionOk="0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" name="Google Shape;2585;p48">
                <a:extLst>
                  <a:ext uri="{FF2B5EF4-FFF2-40B4-BE49-F238E27FC236}">
                    <a16:creationId xmlns:a16="http://schemas.microsoft.com/office/drawing/2014/main" id="{CEAFAFDE-D724-22EB-BE6D-89EAA363A742}"/>
                  </a:ext>
                </a:extLst>
              </p:cNvPr>
              <p:cNvSpPr/>
              <p:nvPr/>
            </p:nvSpPr>
            <p:spPr>
              <a:xfrm rot="10800000" flipH="1">
                <a:off x="4139893" y="511523"/>
                <a:ext cx="554538" cy="804135"/>
              </a:xfrm>
              <a:custGeom>
                <a:avLst/>
                <a:gdLst/>
                <a:ahLst/>
                <a:cxnLst/>
                <a:rect l="l" t="t" r="r" b="b"/>
                <a:pathLst>
                  <a:path w="554538" h="804135" extrusionOk="0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" name="Google Shape;2586;p48">
                <a:extLst>
                  <a:ext uri="{FF2B5EF4-FFF2-40B4-BE49-F238E27FC236}">
                    <a16:creationId xmlns:a16="http://schemas.microsoft.com/office/drawing/2014/main" id="{CBDA9E0C-DF6E-90BE-A040-3801899F7CC7}"/>
                  </a:ext>
                </a:extLst>
              </p:cNvPr>
              <p:cNvSpPr/>
              <p:nvPr/>
            </p:nvSpPr>
            <p:spPr>
              <a:xfrm rot="10800000" flipH="1">
                <a:off x="4772277" y="511525"/>
                <a:ext cx="529557" cy="550199"/>
              </a:xfrm>
              <a:custGeom>
                <a:avLst/>
                <a:gdLst/>
                <a:ahLst/>
                <a:cxnLst/>
                <a:rect l="l" t="t" r="r" b="b"/>
                <a:pathLst>
                  <a:path w="529557" h="550199" extrusionOk="0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" name="Google Shape;2587;p48">
                <a:extLst>
                  <a:ext uri="{FF2B5EF4-FFF2-40B4-BE49-F238E27FC236}">
                    <a16:creationId xmlns:a16="http://schemas.microsoft.com/office/drawing/2014/main" id="{F25B374B-CF73-36D7-D3BE-3020CECF7A88}"/>
                  </a:ext>
                </a:extLst>
              </p:cNvPr>
              <p:cNvSpPr/>
              <p:nvPr/>
            </p:nvSpPr>
            <p:spPr>
              <a:xfrm rot="10800000" flipH="1">
                <a:off x="5351810" y="511523"/>
                <a:ext cx="442089" cy="550199"/>
              </a:xfrm>
              <a:custGeom>
                <a:avLst/>
                <a:gdLst/>
                <a:ahLst/>
                <a:cxnLst/>
                <a:rect l="l" t="t" r="r" b="b"/>
                <a:pathLst>
                  <a:path w="442089" h="550199" extrusionOk="0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" name="Google Shape;2588;p48">
                <a:extLst>
                  <a:ext uri="{FF2B5EF4-FFF2-40B4-BE49-F238E27FC236}">
                    <a16:creationId xmlns:a16="http://schemas.microsoft.com/office/drawing/2014/main" id="{868CF091-4F18-1D6D-7DA9-674FEAD5C75F}"/>
                  </a:ext>
                </a:extLst>
              </p:cNvPr>
              <p:cNvSpPr/>
              <p:nvPr/>
            </p:nvSpPr>
            <p:spPr>
              <a:xfrm rot="10800000" flipH="1">
                <a:off x="5850605" y="511524"/>
                <a:ext cx="514188" cy="550199"/>
              </a:xfrm>
              <a:custGeom>
                <a:avLst/>
                <a:gdLst/>
                <a:ahLst/>
                <a:cxnLst/>
                <a:rect l="l" t="t" r="r" b="b"/>
                <a:pathLst>
                  <a:path w="514188" h="550199" extrusionOk="0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" name="Google Shape;2589;p48">
                <a:extLst>
                  <a:ext uri="{FF2B5EF4-FFF2-40B4-BE49-F238E27FC236}">
                    <a16:creationId xmlns:a16="http://schemas.microsoft.com/office/drawing/2014/main" id="{922BDC22-D456-14AC-A1F3-F0FE1697D531}"/>
                  </a:ext>
                </a:extLst>
              </p:cNvPr>
              <p:cNvSpPr/>
              <p:nvPr/>
            </p:nvSpPr>
            <p:spPr>
              <a:xfrm rot="10800000" flipH="1">
                <a:off x="6444549" y="341269"/>
                <a:ext cx="507450" cy="711794"/>
              </a:xfrm>
              <a:custGeom>
                <a:avLst/>
                <a:gdLst/>
                <a:ahLst/>
                <a:cxnLst/>
                <a:rect l="l" t="t" r="r" b="b"/>
                <a:pathLst>
                  <a:path w="507450" h="711794" extrusionOk="0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" name="Google Shape;2590;p48">
                <a:extLst>
                  <a:ext uri="{FF2B5EF4-FFF2-40B4-BE49-F238E27FC236}">
                    <a16:creationId xmlns:a16="http://schemas.microsoft.com/office/drawing/2014/main" id="{2A85F98E-888F-5616-1782-9888391A4FB8}"/>
                  </a:ext>
                </a:extLst>
              </p:cNvPr>
              <p:cNvSpPr/>
              <p:nvPr/>
            </p:nvSpPr>
            <p:spPr>
              <a:xfrm rot="10800000" flipH="1">
                <a:off x="7026965" y="511524"/>
                <a:ext cx="547820" cy="550199"/>
              </a:xfrm>
              <a:custGeom>
                <a:avLst/>
                <a:gdLst/>
                <a:ahLst/>
                <a:cxnLst/>
                <a:rect l="l" t="t" r="r" b="b"/>
                <a:pathLst>
                  <a:path w="547820" h="550199" extrusionOk="0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" name="Google Shape;2591;p48">
                <a:extLst>
                  <a:ext uri="{FF2B5EF4-FFF2-40B4-BE49-F238E27FC236}">
                    <a16:creationId xmlns:a16="http://schemas.microsoft.com/office/drawing/2014/main" id="{0C46E647-3E82-41F0-CF71-9BF0312E88F1}"/>
                  </a:ext>
                </a:extLst>
              </p:cNvPr>
              <p:cNvSpPr/>
              <p:nvPr/>
            </p:nvSpPr>
            <p:spPr>
              <a:xfrm rot="10800000" flipH="1">
                <a:off x="7620910" y="511524"/>
                <a:ext cx="547810" cy="550199"/>
              </a:xfrm>
              <a:custGeom>
                <a:avLst/>
                <a:gdLst/>
                <a:ahLst/>
                <a:cxnLst/>
                <a:rect l="l" t="t" r="r" b="b"/>
                <a:pathLst>
                  <a:path w="547810" h="550199" extrusionOk="0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" name="Google Shape;2592;p48">
                <a:extLst>
                  <a:ext uri="{FF2B5EF4-FFF2-40B4-BE49-F238E27FC236}">
                    <a16:creationId xmlns:a16="http://schemas.microsoft.com/office/drawing/2014/main" id="{EDF6DBDA-AF19-0A46-F730-ECA31FFFE63E}"/>
                  </a:ext>
                </a:extLst>
              </p:cNvPr>
              <p:cNvSpPr/>
              <p:nvPr/>
            </p:nvSpPr>
            <p:spPr>
              <a:xfrm rot="10800000" flipH="1">
                <a:off x="8248471" y="341271"/>
                <a:ext cx="134546" cy="711794"/>
              </a:xfrm>
              <a:custGeom>
                <a:avLst/>
                <a:gdLst/>
                <a:ahLst/>
                <a:cxnLst/>
                <a:rect l="l" t="t" r="r" b="b"/>
                <a:pathLst>
                  <a:path w="134546" h="711794" extrusionOk="0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" name="Google Shape;2593;p48">
                <a:extLst>
                  <a:ext uri="{FF2B5EF4-FFF2-40B4-BE49-F238E27FC236}">
                    <a16:creationId xmlns:a16="http://schemas.microsoft.com/office/drawing/2014/main" id="{886D325C-EE22-316E-4EAB-569D8F581F72}"/>
                  </a:ext>
                </a:extLst>
              </p:cNvPr>
              <p:cNvSpPr/>
              <p:nvPr/>
            </p:nvSpPr>
            <p:spPr>
              <a:xfrm rot="10800000" flipH="1">
                <a:off x="184698" y="233060"/>
                <a:ext cx="2187639" cy="1094728"/>
              </a:xfrm>
              <a:custGeom>
                <a:avLst/>
                <a:gdLst/>
                <a:ahLst/>
                <a:cxnLst/>
                <a:rect l="l" t="t" r="r" b="b"/>
                <a:pathLst>
                  <a:path w="2187639" h="1094728" extrusionOk="0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cxnSp>
        <p:nvCxnSpPr>
          <p:cNvPr id="27" name="Google Shape;168;p9">
            <a:extLst>
              <a:ext uri="{FF2B5EF4-FFF2-40B4-BE49-F238E27FC236}">
                <a16:creationId xmlns:a16="http://schemas.microsoft.com/office/drawing/2014/main" id="{4C130AC9-5B5E-DE94-AF9C-4B1DDA16157E}"/>
              </a:ext>
            </a:extLst>
          </p:cNvPr>
          <p:cNvCxnSpPr/>
          <p:nvPr userDrawn="1"/>
        </p:nvCxnSpPr>
        <p:spPr>
          <a:xfrm>
            <a:off x="367199" y="6354411"/>
            <a:ext cx="1681600" cy="0"/>
          </a:xfrm>
          <a:prstGeom prst="straightConnector1">
            <a:avLst/>
          </a:prstGeom>
          <a:noFill/>
          <a:ln w="19050" cap="flat" cmpd="sng">
            <a:solidFill>
              <a:srgbClr val="E2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168;p9">
            <a:extLst>
              <a:ext uri="{FF2B5EF4-FFF2-40B4-BE49-F238E27FC236}">
                <a16:creationId xmlns:a16="http://schemas.microsoft.com/office/drawing/2014/main" id="{350E74BF-C9A6-4EBE-851A-60ADA57ACE2E}"/>
              </a:ext>
            </a:extLst>
          </p:cNvPr>
          <p:cNvCxnSpPr>
            <a:cxnSpLocks/>
          </p:cNvCxnSpPr>
          <p:nvPr userDrawn="1"/>
        </p:nvCxnSpPr>
        <p:spPr>
          <a:xfrm>
            <a:off x="381000" y="1287809"/>
            <a:ext cx="1676400" cy="0"/>
          </a:xfrm>
          <a:prstGeom prst="straightConnector1">
            <a:avLst/>
          </a:prstGeom>
          <a:noFill/>
          <a:ln w="19050" cap="flat" cmpd="sng">
            <a:solidFill>
              <a:srgbClr val="E2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8B0625A9-1404-906C-D41B-39208983C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0101" y="1451999"/>
            <a:ext cx="10671041" cy="483081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4C1167F-C5FC-BBB0-52CF-97DCDB7D47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1458792" y="29819"/>
            <a:ext cx="650080" cy="23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ED0112-BEF5-8B3E-7689-5547209F35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3750" y="6102162"/>
            <a:ext cx="820164" cy="75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81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A617-DCBD-2B7F-BC22-37EC5F8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92" y="2566218"/>
            <a:ext cx="7004460" cy="1337187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6323D-9137-5F40-B7B5-7D3C7274E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92" y="4204495"/>
            <a:ext cx="7004460" cy="143538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331A5-326F-6924-707C-F30C37CF5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01013-C3BF-4595-BE49-338D83AC0890}" type="datetimeFigureOut">
              <a:rPr lang="nl-BE" smtClean="0"/>
              <a:t>4/07/2023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D651B-30EF-B193-9A20-22121E66C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456B65DA-4EDE-A2A2-1CD7-0B70A794BEE6}"/>
              </a:ext>
            </a:extLst>
          </p:cNvPr>
          <p:cNvSpPr/>
          <p:nvPr userDrawn="1"/>
        </p:nvSpPr>
        <p:spPr>
          <a:xfrm>
            <a:off x="10116" y="-31532"/>
            <a:ext cx="12181884" cy="818109"/>
          </a:xfrm>
          <a:prstGeom prst="flowChartProcess">
            <a:avLst/>
          </a:prstGeom>
          <a:gradFill>
            <a:gsLst>
              <a:gs pos="100000">
                <a:srgbClr val="700000"/>
              </a:gs>
              <a:gs pos="75000">
                <a:srgbClr val="B00000"/>
              </a:gs>
              <a:gs pos="50000">
                <a:srgbClr val="C00000"/>
              </a:gs>
              <a:gs pos="25000">
                <a:srgbClr val="FF1515"/>
              </a:gs>
              <a:gs pos="0">
                <a:srgbClr val="FF5757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pattFill prst="pct70">
                <a:fgClr>
                  <a:srgbClr val="FF2D2D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4487D0-D9CF-091E-01AF-1909B1534F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0690252" y="133813"/>
            <a:ext cx="1363202" cy="48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1" descr="@Belgium-Forecasting-Centre">
            <a:extLst>
              <a:ext uri="{FF2B5EF4-FFF2-40B4-BE49-F238E27FC236}">
                <a16:creationId xmlns:a16="http://schemas.microsoft.com/office/drawing/2014/main" id="{7CE66807-ABF8-C411-C275-C2BB1D08771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3" b="4843"/>
          <a:stretch/>
        </p:blipFill>
        <p:spPr bwMode="auto">
          <a:xfrm>
            <a:off x="11130660" y="5992338"/>
            <a:ext cx="1061340" cy="86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84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402B-AC04-F911-5C3D-0EB73817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388A3-9F5B-BB2B-787A-4143919FF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24AA9-9D07-5599-E4DD-974282047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5AF4C-F016-2FA8-986B-3FEB52FF5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01013-C3BF-4595-BE49-338D83AC0890}" type="datetimeFigureOut">
              <a:rPr lang="nl-BE" smtClean="0"/>
              <a:t>4/07/2023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6AC6F-275D-DB4B-F750-F0CDAA709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1000A-1EE2-BB3A-7DF2-CD46146B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B8505-D6C9-4A72-8B21-07ABB6A6FFE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288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3AA96-3E7C-406F-D655-74B720C95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15A27-9C06-33FF-0419-1D8F3CD03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FFCC82-CF57-F841-C5E2-1298F1A8D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287486-8810-9902-ABFD-F415541409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2E8C25-E47D-6A97-E44E-A524E2314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0DAC86-5168-DF33-C672-9F48426A1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01013-C3BF-4595-BE49-338D83AC0890}" type="datetimeFigureOut">
              <a:rPr lang="nl-BE" smtClean="0"/>
              <a:t>4/07/2023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36F142-FD40-EBE6-B490-7598374D9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52EE37-487F-44C0-E354-780AE896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B8505-D6C9-4A72-8B21-07ABB6A6FFE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4506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E8965-F2EC-A9BE-A513-166387255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BB55D-1159-084D-EBEE-ED2F8741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01013-C3BF-4595-BE49-338D83AC0890}" type="datetimeFigureOut">
              <a:rPr lang="nl-BE" smtClean="0"/>
              <a:t>4/07/2023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01984-94B4-DC36-DFCC-85C43FA2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3210B-8988-D452-87BC-65152B3D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B8505-D6C9-4A72-8B21-07ABB6A6FFE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4094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55F328-806F-2C7C-F71A-14CDFEDA0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01013-C3BF-4595-BE49-338D83AC0890}" type="datetimeFigureOut">
              <a:rPr lang="nl-BE" smtClean="0"/>
              <a:t>4/07/2023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EC64C0-7B8C-3E30-B72F-E43482218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74567-4E2F-C8B8-2078-399E3D630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B8505-D6C9-4A72-8B21-07ABB6A6FFE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54812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3AB0-3C7E-34D0-6CFF-F230C8775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AAB52-B1E0-AED7-6E43-33D15876F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0D9C43-3CCC-87BD-0540-177B2C55B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DF391-D5BD-A81C-F848-6E835A8F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01013-C3BF-4595-BE49-338D83AC0890}" type="datetimeFigureOut">
              <a:rPr lang="nl-BE" smtClean="0"/>
              <a:t>4/07/2023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D137F-ADF6-04C7-2654-D995B5DD1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7E863-EBC3-2659-0CE1-1F4F4562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B8505-D6C9-4A72-8B21-07ABB6A6FFE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2979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F6F6C-07E0-F49B-2F50-E427453C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D8BC05-4DE4-7CE0-6979-2A4526F7C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1D88D-8221-2D75-1EA2-4EDE7CF7E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904B3F-2A6A-FF77-F273-6FED1EDDB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01013-C3BF-4595-BE49-338D83AC0890}" type="datetimeFigureOut">
              <a:rPr lang="nl-BE" smtClean="0"/>
              <a:t>4/07/2023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B9E1A-906A-37F3-F40C-C2BA6280D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F22BA-B7C0-E1A5-232A-A6CCD633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B8505-D6C9-4A72-8B21-07ABB6A6FFE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613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E94C4C-E5E9-489B-D359-D213E222D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3F8B5-E14E-9F6A-444D-F7078B28A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5AE60-D789-6C2F-2B34-09120FA72C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01013-C3BF-4595-BE49-338D83AC0890}" type="datetimeFigureOut">
              <a:rPr lang="nl-BE" smtClean="0"/>
              <a:t>4/07/2023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91127-2E29-831F-6904-6A6CDE5E0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632C2-A306-D398-E9A1-26D0FC462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B8505-D6C9-4A72-8B21-07ABB6A6FFE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545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CE_94D54EFB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8/10/relationships/comments" Target="../comments/modernComment_15B_5DC70C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microsoft.com/office/2018/10/relationships/comments" Target="../comments/modernComment_1C8_5345356D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microsoft.com/office/2018/10/relationships/comments" Target="../comments/modernComment_1CB_3707A7C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AF_ECAABE4F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0_880D6C6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web.archive.org/web/20150922040507/http:/www.aect.org/publications/EducationalTechnology/ER5861X_C002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ect.org/publications/EducationalTechnology/ER5861X_C002.pdf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08/ILS-10-2018-0104?fbclid=IwAR0k7Cbbe696dkFKOAvflNEhaR9CJ5p_zRH6E2sfQDBnXtpY3s2ZyKzide4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8/10/relationships/comments" Target="../comments/modernComment_161_B03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9CCE3-CB20-7025-55D5-AAA64A22D9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7" y="1674689"/>
            <a:ext cx="11757125" cy="2214908"/>
          </a:xfrm>
        </p:spPr>
        <p:txBody>
          <a:bodyPr>
            <a:normAutofit/>
          </a:bodyPr>
          <a:lstStyle/>
          <a:p>
            <a:r>
              <a:rPr lang="en-US" sz="4000" dirty="0"/>
              <a:t>A Tree-Based Framework for Student Performance Forecasting: Early Predictive Modelling and Individualized Behavioral Intervention</a:t>
            </a:r>
            <a:endParaRPr lang="nl-BE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FBC58B-D174-DC7F-8E39-5714E52CA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402" y="4362087"/>
            <a:ext cx="10237578" cy="1556459"/>
          </a:xfrm>
        </p:spPr>
        <p:txBody>
          <a:bodyPr>
            <a:normAutofit/>
          </a:bodyPr>
          <a:lstStyle/>
          <a:p>
            <a:r>
              <a:rPr lang="nl-BE" sz="1800" dirty="0"/>
              <a:t>Filotas Theodosiou, Yves R. </a:t>
            </a:r>
            <a:r>
              <a:rPr lang="nl-BE" sz="1800" dirty="0" err="1"/>
              <a:t>Sagaert</a:t>
            </a:r>
            <a:r>
              <a:rPr lang="nl-BE" sz="1800" dirty="0"/>
              <a:t>, Liam </a:t>
            </a:r>
            <a:r>
              <a:rPr lang="nl-BE" sz="1800" dirty="0" err="1"/>
              <a:t>Bossant</a:t>
            </a:r>
            <a:r>
              <a:rPr lang="nl-BE" sz="1800" dirty="0"/>
              <a:t>, Tom </a:t>
            </a:r>
            <a:r>
              <a:rPr lang="nl-BE" sz="1800" dirty="0" err="1"/>
              <a:t>Madou</a:t>
            </a:r>
            <a:endParaRPr lang="nl-BE" sz="1800" dirty="0"/>
          </a:p>
        </p:txBody>
      </p:sp>
      <p:grpSp>
        <p:nvGrpSpPr>
          <p:cNvPr id="22" name="Google Shape;2576;p48">
            <a:extLst>
              <a:ext uri="{FF2B5EF4-FFF2-40B4-BE49-F238E27FC236}">
                <a16:creationId xmlns:a16="http://schemas.microsoft.com/office/drawing/2014/main" id="{50AE3F81-3CE5-7F12-4F3F-5F1BC62D6E7C}"/>
              </a:ext>
            </a:extLst>
          </p:cNvPr>
          <p:cNvGrpSpPr/>
          <p:nvPr/>
        </p:nvGrpSpPr>
        <p:grpSpPr>
          <a:xfrm>
            <a:off x="9703835" y="5607700"/>
            <a:ext cx="1847461" cy="802432"/>
            <a:chOff x="-1597345" y="233060"/>
            <a:chExt cx="9980362" cy="3571176"/>
          </a:xfrm>
        </p:grpSpPr>
        <p:sp>
          <p:nvSpPr>
            <p:cNvPr id="23" name="Google Shape;2577;p48">
              <a:extLst>
                <a:ext uri="{FF2B5EF4-FFF2-40B4-BE49-F238E27FC236}">
                  <a16:creationId xmlns:a16="http://schemas.microsoft.com/office/drawing/2014/main" id="{AAE08536-E0B4-9E43-53DC-1333098DC610}"/>
                </a:ext>
              </a:extLst>
            </p:cNvPr>
            <p:cNvSpPr/>
            <p:nvPr/>
          </p:nvSpPr>
          <p:spPr>
            <a:xfrm rot="10800000" flipH="1">
              <a:off x="-1597345" y="1616463"/>
              <a:ext cx="2376671" cy="2156850"/>
            </a:xfrm>
            <a:custGeom>
              <a:avLst/>
              <a:gdLst/>
              <a:ahLst/>
              <a:cxnLst/>
              <a:rect l="l" t="t" r="r" b="b"/>
              <a:pathLst>
                <a:path w="2376671" h="2156850" extrusionOk="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578;p48">
              <a:extLst>
                <a:ext uri="{FF2B5EF4-FFF2-40B4-BE49-F238E27FC236}">
                  <a16:creationId xmlns:a16="http://schemas.microsoft.com/office/drawing/2014/main" id="{40A6E5D5-7966-E23C-174E-D40EA9D1A97E}"/>
                </a:ext>
              </a:extLst>
            </p:cNvPr>
            <p:cNvSpPr/>
            <p:nvPr/>
          </p:nvSpPr>
          <p:spPr>
            <a:xfrm rot="10800000" flipH="1">
              <a:off x="943753" y="1616470"/>
              <a:ext cx="669528" cy="2156859"/>
            </a:xfrm>
            <a:custGeom>
              <a:avLst/>
              <a:gdLst/>
              <a:ahLst/>
              <a:cxnLst/>
              <a:rect l="l" t="t" r="r" b="b"/>
              <a:pathLst>
                <a:path w="669528" h="2156859" extrusionOk="0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79;p48">
              <a:extLst>
                <a:ext uri="{FF2B5EF4-FFF2-40B4-BE49-F238E27FC236}">
                  <a16:creationId xmlns:a16="http://schemas.microsoft.com/office/drawing/2014/main" id="{45CE2045-2E35-8629-67C0-2F2621789960}"/>
                </a:ext>
              </a:extLst>
            </p:cNvPr>
            <p:cNvSpPr/>
            <p:nvPr/>
          </p:nvSpPr>
          <p:spPr>
            <a:xfrm rot="10800000" flipH="1">
              <a:off x="1773807" y="1616468"/>
              <a:ext cx="2376670" cy="2156860"/>
            </a:xfrm>
            <a:custGeom>
              <a:avLst/>
              <a:gdLst/>
              <a:ahLst/>
              <a:cxnLst/>
              <a:rect l="l" t="t" r="r" b="b"/>
              <a:pathLst>
                <a:path w="2376670" h="2156860" extrusionOk="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26" name="Google Shape;2580;p48">
              <a:extLst>
                <a:ext uri="{FF2B5EF4-FFF2-40B4-BE49-F238E27FC236}">
                  <a16:creationId xmlns:a16="http://schemas.microsoft.com/office/drawing/2014/main" id="{A00D422D-6929-DEFF-10C1-36A17D3CC402}"/>
                </a:ext>
              </a:extLst>
            </p:cNvPr>
            <p:cNvGrpSpPr/>
            <p:nvPr/>
          </p:nvGrpSpPr>
          <p:grpSpPr>
            <a:xfrm>
              <a:off x="184698" y="233060"/>
              <a:ext cx="8198319" cy="3571176"/>
              <a:chOff x="184698" y="233060"/>
              <a:chExt cx="8198319" cy="3571176"/>
            </a:xfrm>
          </p:grpSpPr>
          <p:sp>
            <p:nvSpPr>
              <p:cNvPr id="27" name="Google Shape;2581;p48">
                <a:extLst>
                  <a:ext uri="{FF2B5EF4-FFF2-40B4-BE49-F238E27FC236}">
                    <a16:creationId xmlns:a16="http://schemas.microsoft.com/office/drawing/2014/main" id="{E9A7E0B4-5852-46EC-7BBF-8EEF12719DA1}"/>
                  </a:ext>
                </a:extLst>
              </p:cNvPr>
              <p:cNvSpPr/>
              <p:nvPr/>
            </p:nvSpPr>
            <p:spPr>
              <a:xfrm rot="10800000" flipH="1">
                <a:off x="4181769" y="1585525"/>
                <a:ext cx="2192617" cy="2218711"/>
              </a:xfrm>
              <a:custGeom>
                <a:avLst/>
                <a:gdLst/>
                <a:ahLst/>
                <a:cxnLst/>
                <a:rect l="l" t="t" r="r" b="b"/>
                <a:pathLst>
                  <a:path w="2192617" h="2218711" extrusionOk="0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" name="Google Shape;2582;p48">
                <a:extLst>
                  <a:ext uri="{FF2B5EF4-FFF2-40B4-BE49-F238E27FC236}">
                    <a16:creationId xmlns:a16="http://schemas.microsoft.com/office/drawing/2014/main" id="{A1DA1AB8-09AD-28C9-6B99-084CE2D4983D}"/>
                  </a:ext>
                </a:extLst>
              </p:cNvPr>
              <p:cNvSpPr/>
              <p:nvPr/>
            </p:nvSpPr>
            <p:spPr>
              <a:xfrm rot="10800000" flipH="1">
                <a:off x="6491878" y="1585525"/>
                <a:ext cx="1891136" cy="2218701"/>
              </a:xfrm>
              <a:custGeom>
                <a:avLst/>
                <a:gdLst/>
                <a:ahLst/>
                <a:cxnLst/>
                <a:rect l="l" t="t" r="r" b="b"/>
                <a:pathLst>
                  <a:path w="1891136" h="2218701" extrusionOk="0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" name="Google Shape;2583;p48">
                <a:extLst>
                  <a:ext uri="{FF2B5EF4-FFF2-40B4-BE49-F238E27FC236}">
                    <a16:creationId xmlns:a16="http://schemas.microsoft.com/office/drawing/2014/main" id="{600FEDC8-4C65-81AE-2AEE-043B2FE59B00}"/>
                  </a:ext>
                </a:extLst>
              </p:cNvPr>
              <p:cNvSpPr/>
              <p:nvPr/>
            </p:nvSpPr>
            <p:spPr>
              <a:xfrm rot="10800000" flipH="1">
                <a:off x="2964500" y="341269"/>
                <a:ext cx="507440" cy="711794"/>
              </a:xfrm>
              <a:custGeom>
                <a:avLst/>
                <a:gdLst/>
                <a:ahLst/>
                <a:cxnLst/>
                <a:rect l="l" t="t" r="r" b="b"/>
                <a:pathLst>
                  <a:path w="507440" h="711794" extrusionOk="0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" name="Google Shape;2584;p48">
                <a:extLst>
                  <a:ext uri="{FF2B5EF4-FFF2-40B4-BE49-F238E27FC236}">
                    <a16:creationId xmlns:a16="http://schemas.microsoft.com/office/drawing/2014/main" id="{A948ABAF-2041-FF54-345A-23CAE16FAE5F}"/>
                  </a:ext>
                </a:extLst>
              </p:cNvPr>
              <p:cNvSpPr/>
              <p:nvPr/>
            </p:nvSpPr>
            <p:spPr>
              <a:xfrm rot="10800000" flipH="1">
                <a:off x="3546906" y="511524"/>
                <a:ext cx="547820" cy="550199"/>
              </a:xfrm>
              <a:custGeom>
                <a:avLst/>
                <a:gdLst/>
                <a:ahLst/>
                <a:cxnLst/>
                <a:rect l="l" t="t" r="r" b="b"/>
                <a:pathLst>
                  <a:path w="547820" h="550199" extrusionOk="0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" name="Google Shape;2585;p48">
                <a:extLst>
                  <a:ext uri="{FF2B5EF4-FFF2-40B4-BE49-F238E27FC236}">
                    <a16:creationId xmlns:a16="http://schemas.microsoft.com/office/drawing/2014/main" id="{1A059256-35A0-BFBA-2A37-A3AA4E97BAFB}"/>
                  </a:ext>
                </a:extLst>
              </p:cNvPr>
              <p:cNvSpPr/>
              <p:nvPr/>
            </p:nvSpPr>
            <p:spPr>
              <a:xfrm rot="10800000" flipH="1">
                <a:off x="4139893" y="511523"/>
                <a:ext cx="554538" cy="804135"/>
              </a:xfrm>
              <a:custGeom>
                <a:avLst/>
                <a:gdLst/>
                <a:ahLst/>
                <a:cxnLst/>
                <a:rect l="l" t="t" r="r" b="b"/>
                <a:pathLst>
                  <a:path w="554538" h="804135" extrusionOk="0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" name="Google Shape;2586;p48">
                <a:extLst>
                  <a:ext uri="{FF2B5EF4-FFF2-40B4-BE49-F238E27FC236}">
                    <a16:creationId xmlns:a16="http://schemas.microsoft.com/office/drawing/2014/main" id="{1E7694B6-EFDA-E069-893A-E811DCD6731D}"/>
                  </a:ext>
                </a:extLst>
              </p:cNvPr>
              <p:cNvSpPr/>
              <p:nvPr/>
            </p:nvSpPr>
            <p:spPr>
              <a:xfrm rot="10800000" flipH="1">
                <a:off x="4772277" y="511525"/>
                <a:ext cx="529557" cy="550199"/>
              </a:xfrm>
              <a:custGeom>
                <a:avLst/>
                <a:gdLst/>
                <a:ahLst/>
                <a:cxnLst/>
                <a:rect l="l" t="t" r="r" b="b"/>
                <a:pathLst>
                  <a:path w="529557" h="550199" extrusionOk="0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3" name="Google Shape;2587;p48">
                <a:extLst>
                  <a:ext uri="{FF2B5EF4-FFF2-40B4-BE49-F238E27FC236}">
                    <a16:creationId xmlns:a16="http://schemas.microsoft.com/office/drawing/2014/main" id="{D493E06E-C8AC-CDAA-7B00-FE97E2FA62B1}"/>
                  </a:ext>
                </a:extLst>
              </p:cNvPr>
              <p:cNvSpPr/>
              <p:nvPr/>
            </p:nvSpPr>
            <p:spPr>
              <a:xfrm rot="10800000" flipH="1">
                <a:off x="5351810" y="511523"/>
                <a:ext cx="442089" cy="550199"/>
              </a:xfrm>
              <a:custGeom>
                <a:avLst/>
                <a:gdLst/>
                <a:ahLst/>
                <a:cxnLst/>
                <a:rect l="l" t="t" r="r" b="b"/>
                <a:pathLst>
                  <a:path w="442089" h="550199" extrusionOk="0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4" name="Google Shape;2588;p48">
                <a:extLst>
                  <a:ext uri="{FF2B5EF4-FFF2-40B4-BE49-F238E27FC236}">
                    <a16:creationId xmlns:a16="http://schemas.microsoft.com/office/drawing/2014/main" id="{3A295C24-63F4-EB76-1966-AF91A73CA2A1}"/>
                  </a:ext>
                </a:extLst>
              </p:cNvPr>
              <p:cNvSpPr/>
              <p:nvPr/>
            </p:nvSpPr>
            <p:spPr>
              <a:xfrm rot="10800000" flipH="1">
                <a:off x="5850605" y="511524"/>
                <a:ext cx="514188" cy="550199"/>
              </a:xfrm>
              <a:custGeom>
                <a:avLst/>
                <a:gdLst/>
                <a:ahLst/>
                <a:cxnLst/>
                <a:rect l="l" t="t" r="r" b="b"/>
                <a:pathLst>
                  <a:path w="514188" h="550199" extrusionOk="0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" name="Google Shape;2589;p48">
                <a:extLst>
                  <a:ext uri="{FF2B5EF4-FFF2-40B4-BE49-F238E27FC236}">
                    <a16:creationId xmlns:a16="http://schemas.microsoft.com/office/drawing/2014/main" id="{8A4C2832-68F7-A4B0-0E3A-70F06A4F19A6}"/>
                  </a:ext>
                </a:extLst>
              </p:cNvPr>
              <p:cNvSpPr/>
              <p:nvPr/>
            </p:nvSpPr>
            <p:spPr>
              <a:xfrm rot="10800000" flipH="1">
                <a:off x="6444549" y="341269"/>
                <a:ext cx="507450" cy="711794"/>
              </a:xfrm>
              <a:custGeom>
                <a:avLst/>
                <a:gdLst/>
                <a:ahLst/>
                <a:cxnLst/>
                <a:rect l="l" t="t" r="r" b="b"/>
                <a:pathLst>
                  <a:path w="507450" h="711794" extrusionOk="0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6" name="Google Shape;2590;p48">
                <a:extLst>
                  <a:ext uri="{FF2B5EF4-FFF2-40B4-BE49-F238E27FC236}">
                    <a16:creationId xmlns:a16="http://schemas.microsoft.com/office/drawing/2014/main" id="{EB2F7690-CE6B-BE84-B9DC-2A4506FBCDFB}"/>
                  </a:ext>
                </a:extLst>
              </p:cNvPr>
              <p:cNvSpPr/>
              <p:nvPr/>
            </p:nvSpPr>
            <p:spPr>
              <a:xfrm rot="10800000" flipH="1">
                <a:off x="7026965" y="511524"/>
                <a:ext cx="547820" cy="550199"/>
              </a:xfrm>
              <a:custGeom>
                <a:avLst/>
                <a:gdLst/>
                <a:ahLst/>
                <a:cxnLst/>
                <a:rect l="l" t="t" r="r" b="b"/>
                <a:pathLst>
                  <a:path w="547820" h="550199" extrusionOk="0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" name="Google Shape;2591;p48">
                <a:extLst>
                  <a:ext uri="{FF2B5EF4-FFF2-40B4-BE49-F238E27FC236}">
                    <a16:creationId xmlns:a16="http://schemas.microsoft.com/office/drawing/2014/main" id="{B1ED2105-F5B0-6154-41D3-FCD87B2A183F}"/>
                  </a:ext>
                </a:extLst>
              </p:cNvPr>
              <p:cNvSpPr/>
              <p:nvPr/>
            </p:nvSpPr>
            <p:spPr>
              <a:xfrm rot="10800000" flipH="1">
                <a:off x="7620910" y="511524"/>
                <a:ext cx="547810" cy="550199"/>
              </a:xfrm>
              <a:custGeom>
                <a:avLst/>
                <a:gdLst/>
                <a:ahLst/>
                <a:cxnLst/>
                <a:rect l="l" t="t" r="r" b="b"/>
                <a:pathLst>
                  <a:path w="547810" h="550199" extrusionOk="0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" name="Google Shape;2592;p48">
                <a:extLst>
                  <a:ext uri="{FF2B5EF4-FFF2-40B4-BE49-F238E27FC236}">
                    <a16:creationId xmlns:a16="http://schemas.microsoft.com/office/drawing/2014/main" id="{184583E3-99CA-4D08-1CD4-864EC5CB99EE}"/>
                  </a:ext>
                </a:extLst>
              </p:cNvPr>
              <p:cNvSpPr/>
              <p:nvPr/>
            </p:nvSpPr>
            <p:spPr>
              <a:xfrm rot="10800000" flipH="1">
                <a:off x="8248471" y="341271"/>
                <a:ext cx="134546" cy="711794"/>
              </a:xfrm>
              <a:custGeom>
                <a:avLst/>
                <a:gdLst/>
                <a:ahLst/>
                <a:cxnLst/>
                <a:rect l="l" t="t" r="r" b="b"/>
                <a:pathLst>
                  <a:path w="134546" h="711794" extrusionOk="0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" name="Google Shape;2593;p48">
                <a:extLst>
                  <a:ext uri="{FF2B5EF4-FFF2-40B4-BE49-F238E27FC236}">
                    <a16:creationId xmlns:a16="http://schemas.microsoft.com/office/drawing/2014/main" id="{ED7E3FAF-3511-DD45-8740-C08C0C947CC7}"/>
                  </a:ext>
                </a:extLst>
              </p:cNvPr>
              <p:cNvSpPr/>
              <p:nvPr/>
            </p:nvSpPr>
            <p:spPr>
              <a:xfrm rot="10800000" flipH="1">
                <a:off x="184698" y="233060"/>
                <a:ext cx="2187639" cy="1094728"/>
              </a:xfrm>
              <a:custGeom>
                <a:avLst/>
                <a:gdLst/>
                <a:ahLst/>
                <a:cxnLst/>
                <a:rect l="l" t="t" r="r" b="b"/>
                <a:pathLst>
                  <a:path w="2187639" h="1094728" extrusionOk="0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4" name="AutoShape 2">
            <a:extLst>
              <a:ext uri="{FF2B5EF4-FFF2-40B4-BE49-F238E27FC236}">
                <a16:creationId xmlns:a16="http://schemas.microsoft.com/office/drawing/2014/main" id="{0D0B019A-5DC0-3C82-1C60-4B8FCEB011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D11B5-E297-0649-7DED-89E1BE031998}"/>
              </a:ext>
            </a:extLst>
          </p:cNvPr>
          <p:cNvSpPr txBox="1"/>
          <p:nvPr/>
        </p:nvSpPr>
        <p:spPr>
          <a:xfrm>
            <a:off x="217437" y="5850958"/>
            <a:ext cx="38908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Contact Details:</a:t>
            </a:r>
          </a:p>
          <a:p>
            <a:r>
              <a:rPr lang="en-US" sz="1600" dirty="0"/>
              <a:t>- filotas.theodosiou@vives.be</a:t>
            </a:r>
          </a:p>
          <a:p>
            <a:r>
              <a:rPr lang="nl-BE" altLang="nl-BE" sz="1400" dirty="0">
                <a:latin typeface="Arial" panose="020B0604020202020204" pitchFamily="34" charset="0"/>
              </a:rPr>
              <a:t>- www.linkedin.com/in/</a:t>
            </a:r>
            <a:r>
              <a:rPr lang="nl-BE" altLang="nl-BE" sz="1050" dirty="0">
                <a:latin typeface="Arial" panose="020B0604020202020204" pitchFamily="34" charset="0"/>
              </a:rPr>
              <a:t>filotas-theodosiou</a:t>
            </a:r>
          </a:p>
          <a:p>
            <a:endParaRPr lang="nl-BE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E0B13E8-E9CB-9D2E-4B7F-C04E7D9EC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www.linkedin.com/in/</a:t>
            </a:r>
            <a:r>
              <a:rPr kumimoji="0" lang="nl-BE" altLang="nl-BE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filotas-theodosiou</a:t>
            </a:r>
            <a:endParaRPr kumimoji="0" lang="nl-BE" altLang="nl-BE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nl-BE" alt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707A4124-C9F8-F6FB-B133-8D5913B15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www.linkedin.com/in/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filotas-theodosiou</a:t>
            </a:r>
            <a:endParaRPr kumimoji="0" lang="nl-BE" altLang="nl-BE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DB1B7-1DB7-6445-2087-61D06652A665}"/>
              </a:ext>
            </a:extLst>
          </p:cNvPr>
          <p:cNvSpPr txBox="1"/>
          <p:nvPr/>
        </p:nvSpPr>
        <p:spPr>
          <a:xfrm>
            <a:off x="217437" y="5360511"/>
            <a:ext cx="619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Filotas Theodosiou</a:t>
            </a:r>
            <a:endParaRPr lang="nl-BE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C9B432-3D0F-B949-3CE2-A6C85F8E2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644" y="5476576"/>
            <a:ext cx="1340733" cy="12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89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CBFA-A97C-E606-6A8E-29BA480AC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Date Selection</a:t>
            </a:r>
            <a:endParaRPr lang="nl-BE" dirty="0"/>
          </a:p>
        </p:txBody>
      </p:sp>
      <p:pic>
        <p:nvPicPr>
          <p:cNvPr id="3" name="Google Shape;1834;p40">
            <a:extLst>
              <a:ext uri="{FF2B5EF4-FFF2-40B4-BE49-F238E27FC236}">
                <a16:creationId xmlns:a16="http://schemas.microsoft.com/office/drawing/2014/main" id="{85FDB24E-3FBF-81A8-6713-B5C11055939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31944" y="2308940"/>
            <a:ext cx="8997043" cy="398922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86B1C1-AEF1-63BC-7641-323314FCD2A6}"/>
              </a:ext>
            </a:extLst>
          </p:cNvPr>
          <p:cNvSpPr txBox="1"/>
          <p:nvPr/>
        </p:nvSpPr>
        <p:spPr>
          <a:xfrm>
            <a:off x="2888205" y="3090446"/>
            <a:ext cx="1487851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Early Semester</a:t>
            </a:r>
            <a:endParaRPr lang="nl-BE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16B5FD-1E19-0BEB-0650-71678B91465E}"/>
              </a:ext>
            </a:extLst>
          </p:cNvPr>
          <p:cNvSpPr txBox="1"/>
          <p:nvPr/>
        </p:nvSpPr>
        <p:spPr>
          <a:xfrm>
            <a:off x="5226684" y="3090446"/>
            <a:ext cx="1487851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Mid Semester</a:t>
            </a:r>
            <a:endParaRPr lang="nl-BE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D3E38B-91CB-C1CD-A5C6-E03F33C8F8FB}"/>
              </a:ext>
            </a:extLst>
          </p:cNvPr>
          <p:cNvSpPr txBox="1"/>
          <p:nvPr/>
        </p:nvSpPr>
        <p:spPr>
          <a:xfrm>
            <a:off x="7429499" y="3081636"/>
            <a:ext cx="1487851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Late Semester</a:t>
            </a:r>
            <a:endParaRPr lang="nl-BE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62032D-887F-BA29-18C7-3977C3CDD78B}"/>
              </a:ext>
            </a:extLst>
          </p:cNvPr>
          <p:cNvSpPr txBox="1"/>
          <p:nvPr/>
        </p:nvSpPr>
        <p:spPr>
          <a:xfrm>
            <a:off x="9220199" y="2958525"/>
            <a:ext cx="790243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Exam</a:t>
            </a:r>
          </a:p>
          <a:p>
            <a:pPr algn="ctr"/>
            <a:r>
              <a:rPr lang="en-US" sz="1600" b="1" dirty="0"/>
              <a:t>Period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4A6CF-07FA-B733-EF58-E8FA0D3A7F55}"/>
              </a:ext>
            </a:extLst>
          </p:cNvPr>
          <p:cNvSpPr txBox="1"/>
          <p:nvPr/>
        </p:nvSpPr>
        <p:spPr>
          <a:xfrm>
            <a:off x="3937520" y="4315221"/>
            <a:ext cx="1782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Trial exam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is online</a:t>
            </a:r>
            <a:endParaRPr lang="nl-BE" dirty="0">
              <a:solidFill>
                <a:srgbClr val="FF0000"/>
              </a:solidFill>
            </a:endParaRP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6380F96-93FB-D1EB-C23B-E89A6CBC8C0C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4877579" y="3659747"/>
            <a:ext cx="606489" cy="70446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5339378-A23C-88E3-9F4B-E8B5545C8809}"/>
              </a:ext>
            </a:extLst>
          </p:cNvPr>
          <p:cNvSpPr txBox="1"/>
          <p:nvPr/>
        </p:nvSpPr>
        <p:spPr>
          <a:xfrm>
            <a:off x="7429499" y="2136928"/>
            <a:ext cx="279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Weekend before  the exams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5E83E2B-8964-BCA1-0196-23BF8F107B43}"/>
              </a:ext>
            </a:extLst>
          </p:cNvPr>
          <p:cNvSpPr/>
          <p:nvPr/>
        </p:nvSpPr>
        <p:spPr>
          <a:xfrm>
            <a:off x="8248262" y="2463349"/>
            <a:ext cx="1679510" cy="495176"/>
          </a:xfrm>
          <a:custGeom>
            <a:avLst/>
            <a:gdLst>
              <a:gd name="connsiteX0" fmla="*/ 97208 w 1030658"/>
              <a:gd name="connsiteY0" fmla="*/ 0 h 124414"/>
              <a:gd name="connsiteX1" fmla="*/ 87683 w 1030658"/>
              <a:gd name="connsiteY1" fmla="*/ 123825 h 124414"/>
              <a:gd name="connsiteX2" fmla="*/ 1030658 w 1030658"/>
              <a:gd name="connsiteY2" fmla="*/ 38100 h 12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0658" h="124414">
                <a:moveTo>
                  <a:pt x="97208" y="0"/>
                </a:moveTo>
                <a:cubicBezTo>
                  <a:pt x="14658" y="58737"/>
                  <a:pt x="-67892" y="117475"/>
                  <a:pt x="87683" y="123825"/>
                </a:cubicBezTo>
                <a:cubicBezTo>
                  <a:pt x="243258" y="130175"/>
                  <a:pt x="636958" y="84137"/>
                  <a:pt x="1030658" y="3810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14268-038E-E418-ACD4-EF26B5E37052}"/>
              </a:ext>
            </a:extLst>
          </p:cNvPr>
          <p:cNvSpPr txBox="1"/>
          <p:nvPr/>
        </p:nvSpPr>
        <p:spPr>
          <a:xfrm>
            <a:off x="306929" y="1567542"/>
            <a:ext cx="1088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1515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Leave Enough Time for Behavioral Adjustment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757882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CBFA-A97C-E606-6A8E-29BA480AC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Date Selection</a:t>
            </a:r>
            <a:endParaRPr lang="nl-BE" dirty="0"/>
          </a:p>
        </p:txBody>
      </p:sp>
      <p:pic>
        <p:nvPicPr>
          <p:cNvPr id="5" name="Google Shape;1899;p41">
            <a:extLst>
              <a:ext uri="{FF2B5EF4-FFF2-40B4-BE49-F238E27FC236}">
                <a16:creationId xmlns:a16="http://schemas.microsoft.com/office/drawing/2014/main" id="{3987CA75-BC90-AE5B-1854-7567D38E66A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41276" y="2324100"/>
            <a:ext cx="8987712" cy="39833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A600F43-87F6-924F-9E5B-E97E3FC396C7}"/>
              </a:ext>
            </a:extLst>
          </p:cNvPr>
          <p:cNvCxnSpPr/>
          <p:nvPr/>
        </p:nvCxnSpPr>
        <p:spPr>
          <a:xfrm flipV="1">
            <a:off x="9853128" y="5738327"/>
            <a:ext cx="0" cy="419877"/>
          </a:xfrm>
          <a:prstGeom prst="straightConnector1">
            <a:avLst/>
          </a:prstGeom>
          <a:ln w="57150">
            <a:solidFill>
              <a:srgbClr val="FF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9DA4FC5-A271-CB37-9724-811A49A6C836}"/>
              </a:ext>
            </a:extLst>
          </p:cNvPr>
          <p:cNvSpPr txBox="1"/>
          <p:nvPr/>
        </p:nvSpPr>
        <p:spPr>
          <a:xfrm>
            <a:off x="9220199" y="6093507"/>
            <a:ext cx="1967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Most common</a:t>
            </a:r>
          </a:p>
          <a:p>
            <a:r>
              <a:rPr lang="en-US" dirty="0">
                <a:solidFill>
                  <a:srgbClr val="FF0000"/>
                </a:solidFill>
              </a:rPr>
              <a:t>Forecasting date</a:t>
            </a:r>
            <a:endParaRPr lang="nl-BE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1C3D3D-41E5-486C-A25E-9D75943E7117}"/>
              </a:ext>
            </a:extLst>
          </p:cNvPr>
          <p:cNvCxnSpPr>
            <a:cxnSpLocks/>
          </p:cNvCxnSpPr>
          <p:nvPr/>
        </p:nvCxnSpPr>
        <p:spPr>
          <a:xfrm flipV="1">
            <a:off x="6291944" y="5735808"/>
            <a:ext cx="0" cy="419877"/>
          </a:xfrm>
          <a:prstGeom prst="straightConnector1">
            <a:avLst/>
          </a:prstGeom>
          <a:ln w="57150">
            <a:solidFill>
              <a:srgbClr val="FF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94EE74-A63D-9354-73A9-E9E12CD9BBED}"/>
              </a:ext>
            </a:extLst>
          </p:cNvPr>
          <p:cNvSpPr txBox="1"/>
          <p:nvPr/>
        </p:nvSpPr>
        <p:spPr>
          <a:xfrm>
            <a:off x="5703623" y="6150261"/>
            <a:ext cx="1967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Our picked</a:t>
            </a:r>
          </a:p>
          <a:p>
            <a:r>
              <a:rPr lang="en-US" dirty="0">
                <a:solidFill>
                  <a:srgbClr val="FF0000"/>
                </a:solidFill>
              </a:rPr>
              <a:t>Forecasting date</a:t>
            </a:r>
            <a:endParaRPr lang="nl-BE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C950D-5211-0592-F710-B2D127FE5EA0}"/>
              </a:ext>
            </a:extLst>
          </p:cNvPr>
          <p:cNvSpPr txBox="1"/>
          <p:nvPr/>
        </p:nvSpPr>
        <p:spPr>
          <a:xfrm>
            <a:off x="306929" y="1567542"/>
            <a:ext cx="1088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1515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Leave Enough Time for Behavioral Adjustment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4143969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CBFA-A97C-E606-6A8E-29BA480AC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Date Selection</a:t>
            </a:r>
            <a:endParaRPr lang="nl-BE" dirty="0"/>
          </a:p>
        </p:txBody>
      </p:sp>
      <p:pic>
        <p:nvPicPr>
          <p:cNvPr id="3" name="Google Shape;2007;p43">
            <a:extLst>
              <a:ext uri="{FF2B5EF4-FFF2-40B4-BE49-F238E27FC236}">
                <a16:creationId xmlns:a16="http://schemas.microsoft.com/office/drawing/2014/main" id="{F56DF9AE-B2EB-BC1C-BAAB-79F91A8E99F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3972" y="2308940"/>
            <a:ext cx="8934927" cy="398922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12686C88-7C96-0F90-D922-3710E7302422}"/>
              </a:ext>
            </a:extLst>
          </p:cNvPr>
          <p:cNvSpPr/>
          <p:nvPr/>
        </p:nvSpPr>
        <p:spPr>
          <a:xfrm>
            <a:off x="7417837" y="1434157"/>
            <a:ext cx="541175" cy="741398"/>
          </a:xfrm>
          <a:prstGeom prst="leftBrace">
            <a:avLst>
              <a:gd name="adj1" fmla="val 8333"/>
              <a:gd name="adj2" fmla="val 51259"/>
            </a:avLst>
          </a:prstGeom>
          <a:ln w="19050">
            <a:solidFill>
              <a:srgbClr val="FF151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F151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69BF4-74C2-465A-52D7-45B079165FBC}"/>
              </a:ext>
            </a:extLst>
          </p:cNvPr>
          <p:cNvSpPr txBox="1"/>
          <p:nvPr/>
        </p:nvSpPr>
        <p:spPr>
          <a:xfrm>
            <a:off x="7958842" y="1241541"/>
            <a:ext cx="3629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1515"/>
                </a:solidFill>
              </a:rPr>
              <a:t>Collect Activity data for 55 days</a:t>
            </a:r>
            <a:endParaRPr lang="nl-BE" sz="2000" dirty="0">
              <a:solidFill>
                <a:srgbClr val="FF151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E5166-6D72-37F7-D08B-1365633A0704}"/>
              </a:ext>
            </a:extLst>
          </p:cNvPr>
          <p:cNvSpPr txBox="1"/>
          <p:nvPr/>
        </p:nvSpPr>
        <p:spPr>
          <a:xfrm>
            <a:off x="7958842" y="1942499"/>
            <a:ext cx="4842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1515"/>
                </a:solidFill>
              </a:rPr>
              <a:t>Leave 61 days for learning adjustments</a:t>
            </a:r>
            <a:endParaRPr lang="nl-BE" sz="2000" dirty="0">
              <a:solidFill>
                <a:srgbClr val="FF151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172C0-A870-BABA-AF12-7036812C563B}"/>
              </a:ext>
            </a:extLst>
          </p:cNvPr>
          <p:cNvSpPr txBox="1"/>
          <p:nvPr/>
        </p:nvSpPr>
        <p:spPr>
          <a:xfrm>
            <a:off x="3294177" y="3154144"/>
            <a:ext cx="170497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Data Collection</a:t>
            </a:r>
            <a:endParaRPr lang="nl-BE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04607-95B2-FC8E-18D7-5ABE5A96C059}"/>
              </a:ext>
            </a:extLst>
          </p:cNvPr>
          <p:cNvSpPr txBox="1"/>
          <p:nvPr/>
        </p:nvSpPr>
        <p:spPr>
          <a:xfrm>
            <a:off x="7285152" y="2896969"/>
            <a:ext cx="1722971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Strategy Adjustment </a:t>
            </a:r>
            <a:endParaRPr lang="nl-BE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C4BBC-CC47-CC7E-C99D-2130C7D44D3C}"/>
              </a:ext>
            </a:extLst>
          </p:cNvPr>
          <p:cNvSpPr txBox="1"/>
          <p:nvPr/>
        </p:nvSpPr>
        <p:spPr>
          <a:xfrm>
            <a:off x="306929" y="1567542"/>
            <a:ext cx="1088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1515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Leave Enough Time for Behavioral Adjustment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4292098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9D2F0-8A41-7D1C-F16C-7ACA262BD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93" y="2528596"/>
            <a:ext cx="6705076" cy="2149249"/>
          </a:xfrm>
        </p:spPr>
        <p:txBody>
          <a:bodyPr/>
          <a:lstStyle/>
          <a:p>
            <a:pPr algn="ctr"/>
            <a:br>
              <a:rPr lang="nl-BE" dirty="0">
                <a:latin typeface="Apple Color Emoji"/>
              </a:rPr>
            </a:br>
            <a:br>
              <a:rPr lang="nl-BE" dirty="0">
                <a:latin typeface="Apple Color Emoji"/>
              </a:rPr>
            </a:br>
            <a:br>
              <a:rPr lang="nl-BE" dirty="0">
                <a:latin typeface="Apple Color Emoji"/>
              </a:rPr>
            </a:br>
            <a:r>
              <a:rPr lang="nl-BE" dirty="0" err="1">
                <a:latin typeface="Apple Color Emoji"/>
              </a:rPr>
              <a:t>Forecasting</a:t>
            </a:r>
            <a:r>
              <a:rPr lang="nl-BE" dirty="0">
                <a:latin typeface="Apple Color Emoji"/>
              </a:rPr>
              <a:t> </a:t>
            </a:r>
            <a:r>
              <a:rPr lang="nl-BE" dirty="0" err="1">
                <a:latin typeface="Apple Color Emoji"/>
              </a:rPr>
              <a:t>Methodology</a:t>
            </a:r>
            <a:r>
              <a:rPr lang="nl-BE" dirty="0">
                <a:latin typeface="Apple Color Emoji"/>
              </a:rPr>
              <a:t>:</a:t>
            </a:r>
            <a:br>
              <a:rPr lang="nl-BE" dirty="0">
                <a:latin typeface="Apple Color Emoji"/>
              </a:rPr>
            </a:br>
            <a:r>
              <a:rPr lang="nl-BE" sz="3600" dirty="0">
                <a:solidFill>
                  <a:srgbClr val="FF1515"/>
                </a:solidFill>
                <a:latin typeface="Apple Color Emoji"/>
              </a:rPr>
              <a:t>2. </a:t>
            </a:r>
            <a:r>
              <a:rPr lang="nl-BE" sz="3600" dirty="0" err="1">
                <a:solidFill>
                  <a:srgbClr val="FF1515"/>
                </a:solidFill>
                <a:latin typeface="Apple Color Emoji"/>
              </a:rPr>
              <a:t>Predicting</a:t>
            </a:r>
            <a:r>
              <a:rPr lang="nl-BE" sz="3600" dirty="0">
                <a:solidFill>
                  <a:srgbClr val="FF1515"/>
                </a:solidFill>
                <a:latin typeface="Apple Color Emoji"/>
              </a:rPr>
              <a:t> </a:t>
            </a:r>
            <a:r>
              <a:rPr lang="nl-BE" sz="3600" dirty="0" err="1">
                <a:solidFill>
                  <a:srgbClr val="FF1515"/>
                </a:solidFill>
                <a:latin typeface="Apple Color Emoji"/>
              </a:rPr>
              <a:t>Accurately</a:t>
            </a:r>
            <a:r>
              <a:rPr lang="nl-BE" sz="3600" dirty="0">
                <a:solidFill>
                  <a:srgbClr val="FF1515"/>
                </a:solidFill>
                <a:latin typeface="Apple Color Emoji"/>
              </a:rPr>
              <a:t> </a:t>
            </a:r>
            <a:r>
              <a:rPr lang="nl-BE" sz="3600" dirty="0">
                <a:effectLst/>
                <a:latin typeface="Apple Color Emoji"/>
              </a:rPr>
              <a:t>🎯</a:t>
            </a:r>
            <a:br>
              <a:rPr lang="nl-BE" sz="3600" dirty="0">
                <a:solidFill>
                  <a:srgbClr val="FF1515"/>
                </a:solidFill>
                <a:effectLst/>
                <a:latin typeface="Apple Color Emoji"/>
              </a:rPr>
            </a:br>
            <a:endParaRPr lang="nl-BE" dirty="0">
              <a:solidFill>
                <a:srgbClr val="FF15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10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49443E-3F17-2BB2-2DC3-F618AFC18556}"/>
              </a:ext>
            </a:extLst>
          </p:cNvPr>
          <p:cNvSpPr/>
          <p:nvPr/>
        </p:nvSpPr>
        <p:spPr>
          <a:xfrm>
            <a:off x="9305410" y="5884908"/>
            <a:ext cx="1471447" cy="624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DE0A5F-0467-0D8B-8E9D-E7A432AC6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74" y="349060"/>
            <a:ext cx="10515600" cy="903236"/>
          </a:xfrm>
        </p:spPr>
        <p:txBody>
          <a:bodyPr>
            <a:normAutofit/>
          </a:bodyPr>
          <a:lstStyle/>
          <a:p>
            <a:r>
              <a:rPr lang="en-US" sz="4900" dirty="0"/>
              <a:t>Model Selection: </a:t>
            </a:r>
            <a:r>
              <a:rPr lang="en-US" dirty="0"/>
              <a:t>The thought process</a:t>
            </a:r>
            <a:endParaRPr lang="nl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45139B-3536-C76E-3B47-E0302AEBC7AB}"/>
              </a:ext>
            </a:extLst>
          </p:cNvPr>
          <p:cNvSpPr txBox="1"/>
          <p:nvPr/>
        </p:nvSpPr>
        <p:spPr>
          <a:xfrm>
            <a:off x="490027" y="1427533"/>
            <a:ext cx="7633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1515"/>
                </a:solidFill>
              </a:rPr>
              <a:t>Not entirely a forecasting task </a:t>
            </a:r>
            <a:r>
              <a:rPr lang="en-US" sz="2000" dirty="0"/>
              <a:t>           Statistical methods not applicable.</a:t>
            </a:r>
          </a:p>
          <a:p>
            <a:r>
              <a:rPr lang="en-US" sz="2000" dirty="0"/>
              <a:t>We Rely on Data-Driven Machine Learning Methods.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DC2396-3D2E-46A1-B604-07D713442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5" y="4696118"/>
            <a:ext cx="556073" cy="4678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28E64D-AF8C-92DA-56D2-3B33A41CEF00}"/>
              </a:ext>
            </a:extLst>
          </p:cNvPr>
          <p:cNvSpPr txBox="1"/>
          <p:nvPr/>
        </p:nvSpPr>
        <p:spPr>
          <a:xfrm>
            <a:off x="795808" y="2879525"/>
            <a:ext cx="70516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1515"/>
                </a:solidFill>
              </a:rPr>
              <a:t>Gradient Boosting Decision Trees:</a:t>
            </a:r>
            <a:r>
              <a:rPr lang="en-US" dirty="0"/>
              <a:t> A good team of weak members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Different weak learners for diverse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Informative feature space =&gt; more holistic view of the task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Requires detailed description of the problem</a:t>
            </a:r>
            <a:endParaRPr lang="nl-B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0862D5-1C6C-DD4C-1655-BA7F0C7BDED0}"/>
              </a:ext>
            </a:extLst>
          </p:cNvPr>
          <p:cNvSpPr txBox="1"/>
          <p:nvPr/>
        </p:nvSpPr>
        <p:spPr>
          <a:xfrm>
            <a:off x="795808" y="4732787"/>
            <a:ext cx="70243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1515"/>
                </a:solidFill>
              </a:rPr>
              <a:t>Neural Networks: </a:t>
            </a:r>
            <a:r>
              <a:rPr lang="en-US" dirty="0"/>
              <a:t>A problem solver with unique pattern recognition skills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Multiple affine transformations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Finds meaningful representation of the feature space via deduction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Requires enough past experience and good architectural design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8E755D-6B03-898C-4C1A-93C12136AA39}"/>
              </a:ext>
            </a:extLst>
          </p:cNvPr>
          <p:cNvGrpSpPr/>
          <p:nvPr/>
        </p:nvGrpSpPr>
        <p:grpSpPr>
          <a:xfrm>
            <a:off x="30038" y="2649184"/>
            <a:ext cx="765770" cy="779816"/>
            <a:chOff x="8427183" y="4515613"/>
            <a:chExt cx="765770" cy="77981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5FD21CA-686C-0BE9-93A3-F834D241684E}"/>
                </a:ext>
              </a:extLst>
            </p:cNvPr>
            <p:cNvGrpSpPr/>
            <p:nvPr/>
          </p:nvGrpSpPr>
          <p:grpSpPr>
            <a:xfrm>
              <a:off x="8427183" y="4515613"/>
              <a:ext cx="765770" cy="695485"/>
              <a:chOff x="8427183" y="4515613"/>
              <a:chExt cx="765770" cy="695485"/>
            </a:xfrm>
          </p:grpSpPr>
          <p:pic>
            <p:nvPicPr>
              <p:cNvPr id="42" name="Picture 6">
                <a:extLst>
                  <a:ext uri="{FF2B5EF4-FFF2-40B4-BE49-F238E27FC236}">
                    <a16:creationId xmlns:a16="http://schemas.microsoft.com/office/drawing/2014/main" id="{D2530FA1-61EE-88DF-4708-18C00FD7D2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35413" y="4515613"/>
                <a:ext cx="423115" cy="423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6">
                <a:extLst>
                  <a:ext uri="{FF2B5EF4-FFF2-40B4-BE49-F238E27FC236}">
                    <a16:creationId xmlns:a16="http://schemas.microsoft.com/office/drawing/2014/main" id="{CD9E8339-E49B-F559-D845-FF58C14A04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42067" y="4649143"/>
                <a:ext cx="450886" cy="450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6">
                <a:extLst>
                  <a:ext uri="{FF2B5EF4-FFF2-40B4-BE49-F238E27FC236}">
                    <a16:creationId xmlns:a16="http://schemas.microsoft.com/office/drawing/2014/main" id="{E3F47193-E5C1-A696-549E-D00D36FCDE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7183" y="4787983"/>
                <a:ext cx="423115" cy="423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" name="Picture 6">
              <a:extLst>
                <a:ext uri="{FF2B5EF4-FFF2-40B4-BE49-F238E27FC236}">
                  <a16:creationId xmlns:a16="http://schemas.microsoft.com/office/drawing/2014/main" id="{0D2EE9D7-8654-1464-1054-EA5E20878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6407" y="4872314"/>
              <a:ext cx="423115" cy="423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955A18A-6D64-D6EF-D3BE-2A317CB0AEA4}"/>
              </a:ext>
            </a:extLst>
          </p:cNvPr>
          <p:cNvSpPr/>
          <p:nvPr/>
        </p:nvSpPr>
        <p:spPr>
          <a:xfrm>
            <a:off x="10733315" y="6036906"/>
            <a:ext cx="1471447" cy="821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471B17-1F46-BE42-3630-56A166F4FCA0}"/>
              </a:ext>
            </a:extLst>
          </p:cNvPr>
          <p:cNvGrpSpPr/>
          <p:nvPr/>
        </p:nvGrpSpPr>
        <p:grpSpPr>
          <a:xfrm>
            <a:off x="7334235" y="2040890"/>
            <a:ext cx="4860595" cy="3202224"/>
            <a:chOff x="7344167" y="1783429"/>
            <a:chExt cx="4860595" cy="32022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D2837B-E0C9-4FE6-0D09-256C51C29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6819" y="1783429"/>
              <a:ext cx="4427943" cy="226149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BBB17E9-63B0-ADE0-3208-D5C29DB84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49892" y="2543268"/>
              <a:ext cx="964651" cy="811593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931AC37-4E4D-B54D-7380-E76674255F20}"/>
                </a:ext>
              </a:extLst>
            </p:cNvPr>
            <p:cNvGrpSpPr/>
            <p:nvPr/>
          </p:nvGrpSpPr>
          <p:grpSpPr>
            <a:xfrm>
              <a:off x="8130259" y="2368134"/>
              <a:ext cx="983503" cy="1022781"/>
              <a:chOff x="8427183" y="4515613"/>
              <a:chExt cx="765770" cy="77981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A7C2637-8515-FA0C-8E68-66A57B99A645}"/>
                  </a:ext>
                </a:extLst>
              </p:cNvPr>
              <p:cNvGrpSpPr/>
              <p:nvPr/>
            </p:nvGrpSpPr>
            <p:grpSpPr>
              <a:xfrm>
                <a:off x="8427183" y="4515613"/>
                <a:ext cx="765770" cy="695485"/>
                <a:chOff x="8427183" y="4515613"/>
                <a:chExt cx="765770" cy="695485"/>
              </a:xfrm>
            </p:grpSpPr>
            <p:pic>
              <p:nvPicPr>
                <p:cNvPr id="48" name="Picture 6">
                  <a:extLst>
                    <a:ext uri="{FF2B5EF4-FFF2-40B4-BE49-F238E27FC236}">
                      <a16:creationId xmlns:a16="http://schemas.microsoft.com/office/drawing/2014/main" id="{DCFADB56-7619-CEFB-BBBD-0FDD1DBC0D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35413" y="4515613"/>
                  <a:ext cx="423115" cy="4231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" name="Picture 6">
                  <a:extLst>
                    <a:ext uri="{FF2B5EF4-FFF2-40B4-BE49-F238E27FC236}">
                      <a16:creationId xmlns:a16="http://schemas.microsoft.com/office/drawing/2014/main" id="{01013E77-59AA-A182-261C-7CE38DBE22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42067" y="4649143"/>
                  <a:ext cx="450886" cy="4508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6">
                  <a:extLst>
                    <a:ext uri="{FF2B5EF4-FFF2-40B4-BE49-F238E27FC236}">
                      <a16:creationId xmlns:a16="http://schemas.microsoft.com/office/drawing/2014/main" id="{3732B281-F99D-6642-09CA-3AC6C9C04D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27183" y="4787983"/>
                  <a:ext cx="423115" cy="4231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7" name="Picture 6">
                <a:extLst>
                  <a:ext uri="{FF2B5EF4-FFF2-40B4-BE49-F238E27FC236}">
                    <a16:creationId xmlns:a16="http://schemas.microsoft.com/office/drawing/2014/main" id="{C0BA7627-322E-74D2-A041-B9061C87E1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26407" y="4872314"/>
                <a:ext cx="423115" cy="423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F4AD14-D1B5-425E-927F-9352DE2BFD0F}"/>
                </a:ext>
              </a:extLst>
            </p:cNvPr>
            <p:cNvSpPr txBox="1"/>
            <p:nvPr/>
          </p:nvSpPr>
          <p:spPr>
            <a:xfrm>
              <a:off x="9732516" y="3587282"/>
              <a:ext cx="247224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2713" indent="-112713" algn="r">
                <a:buFontTx/>
                <a:buChar char="-"/>
              </a:pPr>
              <a:r>
                <a:rPr lang="en-US" sz="1400" dirty="0"/>
                <a:t>Correct Architecture Design</a:t>
              </a:r>
            </a:p>
            <a:p>
              <a:pPr marL="112713" indent="-112713" algn="r">
                <a:buFontTx/>
                <a:buChar char="-"/>
              </a:pPr>
              <a:r>
                <a:rPr lang="en-US" sz="1400" dirty="0"/>
                <a:t>Enough curated Data</a:t>
              </a:r>
            </a:p>
            <a:p>
              <a:pPr marL="112713" indent="-112713" algn="r">
                <a:buFontTx/>
                <a:buChar char="-"/>
              </a:pPr>
              <a:r>
                <a:rPr lang="en-US" sz="1400" dirty="0"/>
                <a:t>Regular and smooth feature distributions </a:t>
              </a:r>
              <a:endParaRPr lang="nl-BE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1DA791-9AC7-51EB-016B-09C6D6EB9356}"/>
                </a:ext>
              </a:extLst>
            </p:cNvPr>
            <p:cNvSpPr txBox="1"/>
            <p:nvPr/>
          </p:nvSpPr>
          <p:spPr>
            <a:xfrm>
              <a:off x="7344167" y="3600658"/>
              <a:ext cx="289160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2713" indent="-112713">
                <a:buFontTx/>
                <a:buChar char="-"/>
              </a:pPr>
              <a:r>
                <a:rPr lang="en-US" sz="1400" dirty="0"/>
                <a:t>Successful Feature Engineering</a:t>
              </a:r>
            </a:p>
            <a:p>
              <a:pPr marL="112713" indent="-112713">
                <a:buFontTx/>
                <a:buChar char="-"/>
              </a:pPr>
              <a:r>
                <a:rPr lang="en-US" sz="1400" dirty="0"/>
                <a:t>Proper Hyperparameter tuning</a:t>
              </a:r>
            </a:p>
            <a:p>
              <a:pPr marL="112713" indent="-112713">
                <a:buFontTx/>
                <a:buChar char="-"/>
              </a:pPr>
              <a:r>
                <a:rPr lang="en-US" sz="1400" dirty="0"/>
                <a:t>Skewed, longer tail feature distributions</a:t>
              </a:r>
            </a:p>
            <a:p>
              <a:pPr marL="112713" indent="-112713" algn="ctr">
                <a:buFontTx/>
                <a:buChar char="-"/>
              </a:pPr>
              <a:endParaRPr lang="en-US" sz="1400" dirty="0"/>
            </a:p>
            <a:p>
              <a:pPr algn="ctr"/>
              <a:r>
                <a:rPr lang="en-US" sz="1400" dirty="0"/>
                <a:t>-</a:t>
              </a:r>
              <a:endParaRPr lang="nl-BE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E9E17CE-B922-DE8C-63ED-6FB1F00F9A42}"/>
              </a:ext>
            </a:extLst>
          </p:cNvPr>
          <p:cNvSpPr txBox="1"/>
          <p:nvPr/>
        </p:nvSpPr>
        <p:spPr>
          <a:xfrm>
            <a:off x="229262" y="6447549"/>
            <a:ext cx="9998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McElfresh</a:t>
            </a:r>
            <a:r>
              <a:rPr lang="nl-B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Duncan, et al. "</a:t>
            </a:r>
            <a:r>
              <a:rPr lang="nl-BE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When</a:t>
            </a:r>
            <a:r>
              <a:rPr lang="nl-B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Do </a:t>
            </a:r>
            <a:r>
              <a:rPr lang="nl-BE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Neural</a:t>
            </a:r>
            <a:r>
              <a:rPr lang="nl-B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Nets </a:t>
            </a:r>
            <a:r>
              <a:rPr lang="nl-BE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Outperform</a:t>
            </a:r>
            <a:r>
              <a:rPr lang="nl-B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l-BE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Boosted</a:t>
            </a:r>
            <a:r>
              <a:rPr lang="nl-B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Trees on </a:t>
            </a:r>
            <a:r>
              <a:rPr lang="nl-BE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Tabular</a:t>
            </a:r>
            <a:r>
              <a:rPr lang="nl-B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Data?." </a:t>
            </a:r>
            <a:r>
              <a:rPr lang="nl-BE" sz="12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nl-BE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arXiv:2305.02997</a:t>
            </a:r>
            <a:r>
              <a:rPr lang="nl-B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(2023).</a:t>
            </a:r>
            <a:endParaRPr lang="nl-BE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53F9EC-E983-3677-FB9D-F6BAC8FA831A}"/>
              </a:ext>
            </a:extLst>
          </p:cNvPr>
          <p:cNvCxnSpPr>
            <a:cxnSpLocks/>
          </p:cNvCxnSpPr>
          <p:nvPr/>
        </p:nvCxnSpPr>
        <p:spPr>
          <a:xfrm>
            <a:off x="3850870" y="1617756"/>
            <a:ext cx="410547" cy="0"/>
          </a:xfrm>
          <a:prstGeom prst="straightConnector1">
            <a:avLst/>
          </a:prstGeom>
          <a:ln w="50800">
            <a:solidFill>
              <a:srgbClr val="FF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7EA348C-A71B-A093-1472-AACEFD6276B5}"/>
              </a:ext>
            </a:extLst>
          </p:cNvPr>
          <p:cNvSpPr txBox="1"/>
          <p:nvPr/>
        </p:nvSpPr>
        <p:spPr>
          <a:xfrm>
            <a:off x="2034326" y="2381245"/>
            <a:ext cx="4764219" cy="4001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1515"/>
                </a:solidFill>
              </a:rPr>
              <a:t>Two prediction paradigms, one big debate.</a:t>
            </a:r>
            <a:endParaRPr lang="nl-BE" sz="2000" b="1" dirty="0">
              <a:solidFill>
                <a:srgbClr val="FF1515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E6D030-48F2-AC0E-AB0B-7B66C61D933F}"/>
              </a:ext>
            </a:extLst>
          </p:cNvPr>
          <p:cNvSpPr txBox="1"/>
          <p:nvPr/>
        </p:nvSpPr>
        <p:spPr>
          <a:xfrm>
            <a:off x="8564911" y="1453744"/>
            <a:ext cx="322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1515"/>
                </a:solidFill>
              </a:rPr>
              <a:t>Which one to pick?</a:t>
            </a:r>
            <a:r>
              <a:rPr lang="nl-BE" sz="2400" b="1" dirty="0">
                <a:solidFill>
                  <a:srgbClr val="FF1515"/>
                </a:solidFill>
                <a:effectLst/>
                <a:latin typeface="Apple Color Emoji"/>
              </a:rPr>
              <a:t> 🤷‍♀️</a:t>
            </a:r>
            <a:endParaRPr lang="nl-BE" sz="2400" b="1" dirty="0">
              <a:solidFill>
                <a:srgbClr val="FF151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B7275-277D-0FAC-0C89-F4897E534D8F}"/>
              </a:ext>
            </a:extLst>
          </p:cNvPr>
          <p:cNvSpPr txBox="1"/>
          <p:nvPr/>
        </p:nvSpPr>
        <p:spPr>
          <a:xfrm>
            <a:off x="8585721" y="1789685"/>
            <a:ext cx="322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Conflicting literature findings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54361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A64ABF-6D3F-32CB-5CAA-A4F2A00BDE94}"/>
              </a:ext>
            </a:extLst>
          </p:cNvPr>
          <p:cNvSpPr/>
          <p:nvPr/>
        </p:nvSpPr>
        <p:spPr>
          <a:xfrm>
            <a:off x="10733315" y="6036906"/>
            <a:ext cx="1471447" cy="821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13AFE1-9F10-2BD0-C151-C6ADA0BB5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74" y="349060"/>
            <a:ext cx="10515600" cy="903236"/>
          </a:xfrm>
        </p:spPr>
        <p:txBody>
          <a:bodyPr>
            <a:normAutofit/>
          </a:bodyPr>
          <a:lstStyle/>
          <a:p>
            <a:r>
              <a:rPr lang="en-US" sz="4900" dirty="0"/>
              <a:t>Model Selection: </a:t>
            </a:r>
            <a:r>
              <a:rPr lang="en-US" dirty="0"/>
              <a:t>Final Model Selection</a:t>
            </a:r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D8BA5-EEE1-4FFC-419C-EFC2890D6FA1}"/>
              </a:ext>
            </a:extLst>
          </p:cNvPr>
          <p:cNvSpPr txBox="1"/>
          <p:nvPr/>
        </p:nvSpPr>
        <p:spPr>
          <a:xfrm>
            <a:off x="671247" y="1674292"/>
            <a:ext cx="764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515"/>
                </a:solidFill>
              </a:rPr>
              <a:t>Feature Engineering:</a:t>
            </a:r>
          </a:p>
          <a:p>
            <a:r>
              <a:rPr lang="en-US" dirty="0"/>
              <a:t>We construct multiple and advanced features from raw data.</a:t>
            </a:r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4719BD-5D66-27CE-97B3-231BC42F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262" y="1484496"/>
            <a:ext cx="5659500" cy="1773505"/>
          </a:xfrm>
          <a:prstGeom prst="rect">
            <a:avLst/>
          </a:prstGeom>
        </p:spPr>
      </p:pic>
      <p:pic>
        <p:nvPicPr>
          <p:cNvPr id="11" name="Graphic 10" descr="Gears outline">
            <a:extLst>
              <a:ext uri="{FF2B5EF4-FFF2-40B4-BE49-F238E27FC236}">
                <a16:creationId xmlns:a16="http://schemas.microsoft.com/office/drawing/2014/main" id="{925937F9-C8C0-41AA-C964-3BDEBBB1B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99" y="1638404"/>
            <a:ext cx="656549" cy="6565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C2D69C9-1143-3810-7D79-23248164F8A1}"/>
              </a:ext>
            </a:extLst>
          </p:cNvPr>
          <p:cNvGrpSpPr/>
          <p:nvPr/>
        </p:nvGrpSpPr>
        <p:grpSpPr>
          <a:xfrm>
            <a:off x="93259" y="2597897"/>
            <a:ext cx="6452003" cy="1200329"/>
            <a:chOff x="93259" y="2597897"/>
            <a:chExt cx="6452003" cy="1200329"/>
          </a:xfrm>
        </p:grpSpPr>
        <p:pic>
          <p:nvPicPr>
            <p:cNvPr id="12" name="Graphic 11" descr="Robot outline">
              <a:extLst>
                <a:ext uri="{FF2B5EF4-FFF2-40B4-BE49-F238E27FC236}">
                  <a16:creationId xmlns:a16="http://schemas.microsoft.com/office/drawing/2014/main" id="{636F4E4F-4669-7B39-9844-2D09D9260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259" y="2686800"/>
              <a:ext cx="636017" cy="83300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F8D5F5-64D3-B7EA-D6BA-DFC20D549EAE}"/>
                </a:ext>
              </a:extLst>
            </p:cNvPr>
            <p:cNvSpPr txBox="1"/>
            <p:nvPr/>
          </p:nvSpPr>
          <p:spPr>
            <a:xfrm>
              <a:off x="709848" y="2597897"/>
              <a:ext cx="58354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1515"/>
                  </a:solidFill>
                </a:rPr>
                <a:t>Model Selection</a:t>
              </a:r>
            </a:p>
            <a:p>
              <a:pPr marL="168275" indent="-168275">
                <a:buFont typeface="Arial" panose="020B0604020202020204" pitchFamily="34" charset="0"/>
                <a:buChar char="•"/>
              </a:pPr>
              <a:r>
                <a:rPr lang="en-US" dirty="0"/>
                <a:t>We conduct an empirical investigation to identify the best model</a:t>
              </a:r>
            </a:p>
            <a:p>
              <a:pPr marL="168275" indent="-168275">
                <a:buFont typeface="Arial" panose="020B0604020202020204" pitchFamily="34" charset="0"/>
                <a:buChar char="•"/>
              </a:pPr>
              <a:r>
                <a:rPr lang="en-US" dirty="0"/>
                <a:t>5-fold cross validation on data of the first two years.</a:t>
              </a:r>
              <a:endParaRPr lang="nl-BE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3BDC81E-FF6E-9AD9-9AEA-8604F4FAC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6702" y="4491972"/>
            <a:ext cx="5268060" cy="226726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4C59290-640E-9273-2C50-58A3A70EC1DF}"/>
              </a:ext>
            </a:extLst>
          </p:cNvPr>
          <p:cNvGrpSpPr/>
          <p:nvPr/>
        </p:nvGrpSpPr>
        <p:grpSpPr>
          <a:xfrm>
            <a:off x="7466237" y="3363549"/>
            <a:ext cx="4535694" cy="1483837"/>
            <a:chOff x="7466237" y="3363549"/>
            <a:chExt cx="4535694" cy="148383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31F54C9-5AED-9017-85E4-52528B47FC01}"/>
                </a:ext>
              </a:extLst>
            </p:cNvPr>
            <p:cNvSpPr/>
            <p:nvPr/>
          </p:nvSpPr>
          <p:spPr>
            <a:xfrm>
              <a:off x="9837229" y="4430884"/>
              <a:ext cx="2164702" cy="416502"/>
            </a:xfrm>
            <a:prstGeom prst="ellipse">
              <a:avLst/>
            </a:prstGeom>
            <a:noFill/>
            <a:ln w="19050">
              <a:solidFill>
                <a:srgbClr val="FF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9A1574-5D9B-8374-B4D5-43194AFE1F67}"/>
                </a:ext>
              </a:extLst>
            </p:cNvPr>
            <p:cNvSpPr txBox="1"/>
            <p:nvPr/>
          </p:nvSpPr>
          <p:spPr>
            <a:xfrm>
              <a:off x="7466237" y="3363549"/>
              <a:ext cx="284494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1515"/>
                  </a:solidFill>
                </a:rPr>
                <a:t>Bin students into 3 classes: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/>
                <a:t>Grade &lt; 8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/>
                <a:t>Grade &gt;8 &amp; Grade &lt; 13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/>
                <a:t>Grade &gt;13 </a:t>
              </a:r>
              <a:endParaRPr lang="nl-BE" sz="160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17AB9F3-B21B-28A0-EB86-20FD0F9E5E6D}"/>
                </a:ext>
              </a:extLst>
            </p:cNvPr>
            <p:cNvSpPr/>
            <p:nvPr/>
          </p:nvSpPr>
          <p:spPr>
            <a:xfrm>
              <a:off x="9844157" y="3556004"/>
              <a:ext cx="934042" cy="884763"/>
            </a:xfrm>
            <a:custGeom>
              <a:avLst/>
              <a:gdLst>
                <a:gd name="connsiteX0" fmla="*/ 793102 w 793102"/>
                <a:gd name="connsiteY0" fmla="*/ 737118 h 737118"/>
                <a:gd name="connsiteX1" fmla="*/ 597160 w 793102"/>
                <a:gd name="connsiteY1" fmla="*/ 214604 h 737118"/>
                <a:gd name="connsiteX2" fmla="*/ 0 w 793102"/>
                <a:gd name="connsiteY2" fmla="*/ 0 h 73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3102" h="737118">
                  <a:moveTo>
                    <a:pt x="793102" y="737118"/>
                  </a:moveTo>
                  <a:cubicBezTo>
                    <a:pt x="761223" y="537287"/>
                    <a:pt x="729344" y="337457"/>
                    <a:pt x="597160" y="214604"/>
                  </a:cubicBezTo>
                  <a:cubicBezTo>
                    <a:pt x="464976" y="91751"/>
                    <a:pt x="232488" y="45875"/>
                    <a:pt x="0" y="0"/>
                  </a:cubicBezTo>
                </a:path>
              </a:pathLst>
            </a:custGeom>
            <a:noFill/>
            <a:ln w="15875">
              <a:solidFill>
                <a:srgbClr val="FF1515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3F2E34F-63C0-2D28-57D1-467AB88A1910}"/>
              </a:ext>
            </a:extLst>
          </p:cNvPr>
          <p:cNvSpPr txBox="1"/>
          <p:nvPr/>
        </p:nvSpPr>
        <p:spPr>
          <a:xfrm>
            <a:off x="671247" y="4639135"/>
            <a:ext cx="48850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Its not just more accurate!</a:t>
            </a:r>
          </a:p>
          <a:p>
            <a:pPr marL="285750" indent="-285750">
              <a:buClr>
                <a:srgbClr val="FF1515"/>
              </a:buClr>
              <a:buFont typeface="Arial" panose="020B0604020202020204" pitchFamily="34" charset="0"/>
              <a:buChar char="•"/>
            </a:pPr>
            <a:r>
              <a:rPr lang="en-US" dirty="0"/>
              <a:t>Handles missing values</a:t>
            </a:r>
          </a:p>
          <a:p>
            <a:pPr marL="285750" indent="-285750">
              <a:buClr>
                <a:srgbClr val="FF1515"/>
              </a:buClr>
              <a:buFont typeface="Arial" panose="020B0604020202020204" pitchFamily="34" charset="0"/>
              <a:buChar char="•"/>
            </a:pPr>
            <a:r>
              <a:rPr lang="en-US" dirty="0"/>
              <a:t>Allows the usage of multiple features</a:t>
            </a:r>
          </a:p>
          <a:p>
            <a:pPr marL="285750" indent="-285750">
              <a:buClr>
                <a:srgbClr val="FF1515"/>
              </a:buClr>
              <a:buFont typeface="Arial" panose="020B0604020202020204" pitchFamily="34" charset="0"/>
              <a:buChar char="•"/>
            </a:pPr>
            <a:r>
              <a:rPr lang="en-US" dirty="0"/>
              <a:t>Compatible with explainability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308EC-EF83-7382-D05B-8ECED6C3A623}"/>
              </a:ext>
            </a:extLst>
          </p:cNvPr>
          <p:cNvSpPr txBox="1"/>
          <p:nvPr/>
        </p:nvSpPr>
        <p:spPr>
          <a:xfrm>
            <a:off x="671247" y="4176047"/>
            <a:ext cx="191333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1515"/>
                </a:solidFill>
              </a:rPr>
              <a:t>We pick </a:t>
            </a:r>
            <a:r>
              <a:rPr lang="en-US" b="1" dirty="0" err="1">
                <a:solidFill>
                  <a:srgbClr val="FF1515"/>
                </a:solidFill>
              </a:rPr>
              <a:t>CatBoost</a:t>
            </a:r>
            <a:endParaRPr lang="en-US" b="1" dirty="0">
              <a:solidFill>
                <a:srgbClr val="FF15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230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9B0D57-7353-7EF4-A560-F70EBA05A9D6}"/>
              </a:ext>
            </a:extLst>
          </p:cNvPr>
          <p:cNvSpPr/>
          <p:nvPr/>
        </p:nvSpPr>
        <p:spPr>
          <a:xfrm>
            <a:off x="281354" y="6129495"/>
            <a:ext cx="2150347" cy="343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858709-186E-06AE-6BFE-C87DE8E113BB}"/>
              </a:ext>
            </a:extLst>
          </p:cNvPr>
          <p:cNvSpPr/>
          <p:nvPr/>
        </p:nvSpPr>
        <p:spPr>
          <a:xfrm>
            <a:off x="10733315" y="6036906"/>
            <a:ext cx="1471447" cy="821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3B029-DCCF-C95E-1E54-C7C63BB01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Embracing the Uncertain Future</a:t>
            </a:r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B2D22-01CB-8E42-E4D7-A0ECC4F50234}"/>
              </a:ext>
            </a:extLst>
          </p:cNvPr>
          <p:cNvSpPr txBox="1"/>
          <p:nvPr/>
        </p:nvSpPr>
        <p:spPr>
          <a:xfrm>
            <a:off x="208994" y="1510880"/>
            <a:ext cx="72368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515"/>
                </a:solidFill>
              </a:rPr>
              <a:t>How much faith can we put in a 1.5-month forecast of student performance?</a:t>
            </a:r>
          </a:p>
          <a:p>
            <a:endParaRPr lang="en-US" dirty="0"/>
          </a:p>
          <a:p>
            <a:pPr marL="285750" indent="-285750">
              <a:buClr>
                <a:srgbClr val="FF1515"/>
              </a:buClr>
              <a:buFont typeface="Arial" panose="020B0604020202020204" pitchFamily="34" charset="0"/>
              <a:buChar char="•"/>
            </a:pPr>
            <a:r>
              <a:rPr lang="nl-BE" dirty="0"/>
              <a:t>“Late Sprinters”, “Marathon Runners” </a:t>
            </a:r>
            <a:r>
              <a:rPr lang="nl-BE" dirty="0" err="1"/>
              <a:t>and</a:t>
            </a:r>
            <a:r>
              <a:rPr lang="nl-BE" dirty="0"/>
              <a:t> “</a:t>
            </a:r>
            <a:r>
              <a:rPr lang="nl-BE" dirty="0" err="1"/>
              <a:t>Sugared</a:t>
            </a:r>
            <a:r>
              <a:rPr lang="nl-BE" dirty="0"/>
              <a:t>-Up Sprinters”</a:t>
            </a:r>
          </a:p>
          <a:p>
            <a:pPr marL="285750" indent="-285750">
              <a:buClr>
                <a:srgbClr val="FF1515"/>
              </a:buClr>
              <a:buFont typeface="Arial" panose="020B0604020202020204" pitchFamily="34" charset="0"/>
              <a:buChar char="•"/>
            </a:pPr>
            <a:r>
              <a:rPr lang="nl-BE" dirty="0" err="1"/>
              <a:t>Unpredictable</a:t>
            </a:r>
            <a:r>
              <a:rPr lang="nl-BE" dirty="0"/>
              <a:t> events: (eg break-ups, </a:t>
            </a:r>
            <a:r>
              <a:rPr lang="nl-BE" dirty="0" err="1"/>
              <a:t>motivation</a:t>
            </a:r>
            <a:r>
              <a:rPr lang="nl-BE" dirty="0"/>
              <a:t> </a:t>
            </a:r>
            <a:r>
              <a:rPr lang="nl-BE" dirty="0" err="1"/>
              <a:t>adjustments</a:t>
            </a:r>
            <a:r>
              <a:rPr lang="nl-BE" dirty="0"/>
              <a:t>)</a:t>
            </a:r>
          </a:p>
          <a:p>
            <a:pPr marL="285750" indent="-285750">
              <a:buClr>
                <a:srgbClr val="FF1515"/>
              </a:buClr>
              <a:buFont typeface="Arial" panose="020B0604020202020204" pitchFamily="34" charset="0"/>
              <a:buChar char="•"/>
            </a:pPr>
            <a:r>
              <a:rPr lang="nl-BE" dirty="0"/>
              <a:t>Pure </a:t>
            </a:r>
            <a:r>
              <a:rPr lang="nl-BE" dirty="0" err="1"/>
              <a:t>luck</a:t>
            </a:r>
            <a:r>
              <a:rPr lang="nl-BE" dirty="0"/>
              <a:t>?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5F485334-12E4-80CA-7021-FD157FD915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75426-1334-4BA7-48E8-A2EC9112E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293" y="989513"/>
            <a:ext cx="5244707" cy="26032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C1E989-0448-9EF3-9961-AE7D59537DC3}"/>
              </a:ext>
            </a:extLst>
          </p:cNvPr>
          <p:cNvSpPr txBox="1"/>
          <p:nvPr/>
        </p:nvSpPr>
        <p:spPr>
          <a:xfrm>
            <a:off x="4277811" y="3691932"/>
            <a:ext cx="3331578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1515"/>
                </a:solidFill>
              </a:rPr>
              <a:t>Accuracy is just an illusion.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28097B-0D32-08E9-ED37-C01F08760C94}"/>
                  </a:ext>
                </a:extLst>
              </p:cNvPr>
              <p:cNvSpPr txBox="1"/>
              <p:nvPr/>
            </p:nvSpPr>
            <p:spPr>
              <a:xfrm>
                <a:off x="115420" y="4637765"/>
                <a:ext cx="8395534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1515"/>
                    </a:solidFill>
                  </a:rPr>
                  <a:t>Step 1: </a:t>
                </a:r>
                <a:r>
                  <a:rPr lang="en-US" dirty="0"/>
                  <a:t>Estimate the conformal score: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l-BE" dirty="0"/>
                  <a:t> on a </a:t>
                </a:r>
                <a:r>
                  <a:rPr lang="nl-BE" dirty="0" err="1"/>
                  <a:t>validation</a:t>
                </a:r>
                <a:r>
                  <a:rPr lang="nl-BE" dirty="0"/>
                  <a:t> set</a:t>
                </a:r>
              </a:p>
              <a:p>
                <a:endParaRPr lang="nl-BE" dirty="0"/>
              </a:p>
              <a:p>
                <a:r>
                  <a:rPr lang="nl-BE" dirty="0">
                    <a:solidFill>
                      <a:srgbClr val="FF1515"/>
                    </a:solidFill>
                  </a:rPr>
                  <a:t>Step 2</a:t>
                </a:r>
                <a:r>
                  <a:rPr lang="nl-BE" dirty="0"/>
                  <a:t>: </a:t>
                </a:r>
                <a:r>
                  <a:rPr lang="en-US" dirty="0"/>
                  <a:t>Estimate all quantiles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∈(1,99)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endParaRPr lang="en-US" b="0" dirty="0"/>
              </a:p>
              <a:p>
                <a:r>
                  <a:rPr lang="en-US" dirty="0">
                    <a:solidFill>
                      <a:srgbClr val="FF1515"/>
                    </a:solidFill>
                  </a:rPr>
                  <a:t>Step 3: </a:t>
                </a:r>
                <a:r>
                  <a:rPr lang="en-US" dirty="0"/>
                  <a:t>For every prediction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such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∉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𝑤𝑖h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:r>
                  <a:rPr lang="en-US" b="0" dirty="0"/>
                  <a:t>the binned class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solidFill>
                      <a:srgbClr val="FF1515"/>
                    </a:solidFill>
                    <a:ea typeface="Cambria Math" panose="02040503050406030204" pitchFamily="18" charset="0"/>
                  </a:rPr>
                  <a:t>Step 4: </a:t>
                </a:r>
                <a:r>
                  <a:rPr lang="en-US" b="0" dirty="0">
                    <a:ea typeface="Cambria Math" panose="02040503050406030204" pitchFamily="18" charset="0"/>
                  </a:rPr>
                  <a:t>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as the confidence in the prediction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28097B-0D32-08E9-ED37-C01F08760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0" y="4637765"/>
                <a:ext cx="8395534" cy="2092881"/>
              </a:xfrm>
              <a:prstGeom prst="rect">
                <a:avLst/>
              </a:prstGeom>
              <a:blipFill>
                <a:blip r:embed="rId5"/>
                <a:stretch>
                  <a:fillRect l="-654" t="-1749" r="-290" b="-2332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41A3C94-7DB7-C50E-C79E-C4C8BB30AB1E}"/>
              </a:ext>
            </a:extLst>
          </p:cNvPr>
          <p:cNvSpPr txBox="1"/>
          <p:nvPr/>
        </p:nvSpPr>
        <p:spPr>
          <a:xfrm>
            <a:off x="115420" y="4202574"/>
            <a:ext cx="540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515"/>
                </a:solidFill>
              </a:rPr>
              <a:t>Enter Conformal Predictions (aka Empirical Methods)</a:t>
            </a:r>
            <a:endParaRPr lang="nl-BE" dirty="0">
              <a:solidFill>
                <a:srgbClr val="FF15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0073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9D2F0-8A41-7D1C-F16C-7ACA262BD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155" y="2509935"/>
            <a:ext cx="6835705" cy="2149249"/>
          </a:xfrm>
        </p:spPr>
        <p:txBody>
          <a:bodyPr/>
          <a:lstStyle/>
          <a:p>
            <a:pPr algn="ctr"/>
            <a:br>
              <a:rPr lang="nl-BE" dirty="0">
                <a:latin typeface="Apple Color Emoji"/>
              </a:rPr>
            </a:br>
            <a:br>
              <a:rPr lang="nl-BE" dirty="0">
                <a:latin typeface="Apple Color Emoji"/>
              </a:rPr>
            </a:br>
            <a:br>
              <a:rPr lang="nl-BE" dirty="0">
                <a:latin typeface="Apple Color Emoji"/>
              </a:rPr>
            </a:br>
            <a:r>
              <a:rPr lang="nl-BE" dirty="0" err="1">
                <a:latin typeface="Apple Color Emoji"/>
              </a:rPr>
              <a:t>Forecasting</a:t>
            </a:r>
            <a:r>
              <a:rPr lang="nl-BE" dirty="0">
                <a:latin typeface="Apple Color Emoji"/>
              </a:rPr>
              <a:t> </a:t>
            </a:r>
            <a:r>
              <a:rPr lang="nl-BE" dirty="0" err="1">
                <a:latin typeface="Apple Color Emoji"/>
              </a:rPr>
              <a:t>Methodology</a:t>
            </a:r>
            <a:r>
              <a:rPr lang="nl-BE" dirty="0">
                <a:latin typeface="Apple Color Emoji"/>
              </a:rPr>
              <a:t>:</a:t>
            </a:r>
            <a:br>
              <a:rPr lang="nl-BE" dirty="0">
                <a:latin typeface="Apple Color Emoji"/>
              </a:rPr>
            </a:br>
            <a:r>
              <a:rPr lang="nl-BE" sz="3600" dirty="0">
                <a:solidFill>
                  <a:srgbClr val="FF1515"/>
                </a:solidFill>
                <a:latin typeface="Apple Color Emoji"/>
              </a:rPr>
              <a:t>2. </a:t>
            </a:r>
            <a:r>
              <a:rPr lang="nl-BE" sz="3600" dirty="0" err="1">
                <a:solidFill>
                  <a:srgbClr val="FF1515"/>
                </a:solidFill>
                <a:latin typeface="Apple Color Emoji"/>
              </a:rPr>
              <a:t>Predicting</a:t>
            </a:r>
            <a:r>
              <a:rPr lang="nl-BE" sz="3600" dirty="0">
                <a:solidFill>
                  <a:srgbClr val="FF1515"/>
                </a:solidFill>
                <a:latin typeface="Apple Color Emoji"/>
              </a:rPr>
              <a:t> </a:t>
            </a:r>
            <a:r>
              <a:rPr lang="nl-BE" sz="3600" dirty="0" err="1">
                <a:solidFill>
                  <a:srgbClr val="FF1515"/>
                </a:solidFill>
                <a:latin typeface="Apple Color Emoji"/>
              </a:rPr>
              <a:t>Interpretably</a:t>
            </a:r>
            <a:r>
              <a:rPr lang="nl-BE" sz="3600" dirty="0">
                <a:solidFill>
                  <a:srgbClr val="FF1515"/>
                </a:solidFill>
                <a:effectLst/>
                <a:latin typeface="Apple Color Emoji"/>
              </a:rPr>
              <a:t>💡</a:t>
            </a:r>
            <a:br>
              <a:rPr lang="nl-BE" sz="3600" dirty="0">
                <a:solidFill>
                  <a:srgbClr val="FF1515"/>
                </a:solidFill>
                <a:effectLst/>
                <a:latin typeface="Apple Color Emoji"/>
              </a:rPr>
            </a:br>
            <a:endParaRPr lang="nl-BE" dirty="0">
              <a:solidFill>
                <a:srgbClr val="FF15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04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3004AA-048A-1905-550A-F073B2F85833}"/>
              </a:ext>
            </a:extLst>
          </p:cNvPr>
          <p:cNvSpPr txBox="1"/>
          <p:nvPr/>
        </p:nvSpPr>
        <p:spPr>
          <a:xfrm>
            <a:off x="147165" y="1498041"/>
            <a:ext cx="70178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1515"/>
                </a:solidFill>
              </a:rPr>
              <a:t>SHapley</a:t>
            </a:r>
            <a:r>
              <a:rPr lang="en-US" b="1" dirty="0">
                <a:solidFill>
                  <a:srgbClr val="FF1515"/>
                </a:solidFill>
              </a:rPr>
              <a:t> Additive </a:t>
            </a:r>
            <a:r>
              <a:rPr lang="en-US" b="1" dirty="0" err="1">
                <a:solidFill>
                  <a:srgbClr val="FF1515"/>
                </a:solidFill>
              </a:rPr>
              <a:t>exPlanations</a:t>
            </a:r>
            <a:r>
              <a:rPr lang="en-US" b="1" dirty="0">
                <a:solidFill>
                  <a:srgbClr val="FF1515"/>
                </a:solidFill>
              </a:rPr>
              <a:t> (SHAP) Values:</a:t>
            </a:r>
          </a:p>
          <a:p>
            <a:endParaRPr lang="en-US" dirty="0"/>
          </a:p>
          <a:p>
            <a:pPr marL="285750" indent="-285750">
              <a:buClr>
                <a:srgbClr val="FF1515"/>
              </a:buClr>
              <a:buFont typeface="Arial" panose="020B0604020202020204" pitchFamily="34" charset="0"/>
              <a:buChar char="•"/>
            </a:pPr>
            <a:r>
              <a:rPr lang="en-US" dirty="0"/>
              <a:t>Inspired by game theory</a:t>
            </a:r>
          </a:p>
          <a:p>
            <a:pPr marL="285750" indent="-285750">
              <a:buClr>
                <a:srgbClr val="FF1515"/>
              </a:buClr>
              <a:buFont typeface="Arial" panose="020B0604020202020204" pitchFamily="34" charset="0"/>
              <a:buChar char="•"/>
            </a:pPr>
            <a:r>
              <a:rPr lang="en-US" dirty="0"/>
              <a:t>Quantify the contribution of each feature to a single prediction</a:t>
            </a:r>
          </a:p>
          <a:p>
            <a:pPr marL="285750" indent="-285750">
              <a:buClr>
                <a:srgbClr val="FF1515"/>
              </a:buClr>
              <a:buFont typeface="Arial" panose="020B0604020202020204" pitchFamily="34" charset="0"/>
              <a:buChar char="•"/>
            </a:pPr>
            <a:r>
              <a:rPr lang="en-US" dirty="0"/>
              <a:t>Consider collaboration among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 weighted sum of the marginal contribution of feature to a local </a:t>
            </a:r>
            <a:r>
              <a:rPr lang="en-US" dirty="0">
                <a:solidFill>
                  <a:srgbClr val="FF0000"/>
                </a:solidFill>
              </a:rPr>
              <a:t>prediction</a:t>
            </a:r>
            <a:r>
              <a:rPr lang="en-US" dirty="0"/>
              <a:t> </a:t>
            </a:r>
            <a:endParaRPr lang="nl-BE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7911F5-DF95-251E-FA20-9950BB9DF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5" y="4210236"/>
            <a:ext cx="590140" cy="52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853644-75FA-5C35-E5AB-D5C626FE88DF}"/>
              </a:ext>
            </a:extLst>
          </p:cNvPr>
          <p:cNvSpPr txBox="1"/>
          <p:nvPr/>
        </p:nvSpPr>
        <p:spPr>
          <a:xfrm>
            <a:off x="737305" y="4299178"/>
            <a:ext cx="726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 values measure feature contributions to </a:t>
            </a:r>
            <a:r>
              <a:rPr lang="en-US" u="sng" dirty="0"/>
              <a:t>predictions</a:t>
            </a:r>
            <a:r>
              <a:rPr lang="en-US" dirty="0"/>
              <a:t>, not true grades</a:t>
            </a:r>
            <a:endParaRPr lang="nl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977AEB-89E9-F5B7-AE4D-A0E69E032FC5}"/>
              </a:ext>
            </a:extLst>
          </p:cNvPr>
          <p:cNvSpPr txBox="1"/>
          <p:nvPr/>
        </p:nvSpPr>
        <p:spPr>
          <a:xfrm>
            <a:off x="948733" y="4964632"/>
            <a:ext cx="9434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1515"/>
                </a:solidFill>
              </a:rPr>
              <a:t>Why SHAP Values you ask.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Identify which features contributed negatively to a student’s predictions</a:t>
            </a:r>
            <a:endParaRPr lang="nl-BE" dirty="0"/>
          </a:p>
          <a:p>
            <a:pPr marL="342900" indent="-342900">
              <a:buFontTx/>
              <a:buAutoNum type="arabicPeriod"/>
            </a:pPr>
            <a:r>
              <a:rPr lang="en-US" dirty="0"/>
              <a:t>Convert these features into areas of potential improvement for each student</a:t>
            </a:r>
          </a:p>
        </p:txBody>
      </p:sp>
      <p:pic>
        <p:nvPicPr>
          <p:cNvPr id="12" name="Graphic 11" descr="Questions outline">
            <a:extLst>
              <a:ext uri="{FF2B5EF4-FFF2-40B4-BE49-F238E27FC236}">
                <a16:creationId xmlns:a16="http://schemas.microsoft.com/office/drawing/2014/main" id="{6F366817-308F-2512-01B0-FB5585550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0" y="5280152"/>
            <a:ext cx="948733" cy="8401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7324563-8D2C-1D2A-C49C-D4B788C54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74" y="384573"/>
            <a:ext cx="10515600" cy="903236"/>
          </a:xfrm>
        </p:spPr>
        <p:txBody>
          <a:bodyPr/>
          <a:lstStyle/>
          <a:p>
            <a:r>
              <a:rPr lang="en-US" dirty="0"/>
              <a:t>Explain your predictions </a:t>
            </a:r>
            <a:endParaRPr lang="nl-BE" dirty="0"/>
          </a:p>
        </p:txBody>
      </p:sp>
      <p:pic>
        <p:nvPicPr>
          <p:cNvPr id="6" name="Graphic 5" descr="Robot outline">
            <a:extLst>
              <a:ext uri="{FF2B5EF4-FFF2-40B4-BE49-F238E27FC236}">
                <a16:creationId xmlns:a16="http://schemas.microsoft.com/office/drawing/2014/main" id="{861076E3-63D5-A808-0930-C16C31798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9374" y="254593"/>
            <a:ext cx="1259679" cy="10176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7F0509-7232-EC44-CDF0-E2EB04B5E6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56" r="4011" b="2978"/>
          <a:stretch/>
        </p:blipFill>
        <p:spPr>
          <a:xfrm>
            <a:off x="6671388" y="763413"/>
            <a:ext cx="5485465" cy="32396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9274DB-260B-912F-012B-118B481A110B}"/>
              </a:ext>
            </a:extLst>
          </p:cNvPr>
          <p:cNvSpPr txBox="1"/>
          <p:nvPr/>
        </p:nvSpPr>
        <p:spPr>
          <a:xfrm>
            <a:off x="229262" y="6447549"/>
            <a:ext cx="9998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Lundberg, Scott M., and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-In Lee. "A unified approach to interpreting model predictions."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30 (2017).</a:t>
            </a:r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4209182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AD9C4D0-6057-92CB-E59E-BB24BD241769}"/>
              </a:ext>
            </a:extLst>
          </p:cNvPr>
          <p:cNvSpPr/>
          <p:nvPr/>
        </p:nvSpPr>
        <p:spPr>
          <a:xfrm>
            <a:off x="10733315" y="6036906"/>
            <a:ext cx="1471447" cy="821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227A85-CD1F-629D-D1BA-DCF7F57F4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Explanations…</a:t>
            </a:r>
            <a:endParaRPr lang="nl-BE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AD9D4A-16F4-E9BE-721B-01747AF9741E}"/>
              </a:ext>
            </a:extLst>
          </p:cNvPr>
          <p:cNvGrpSpPr/>
          <p:nvPr/>
        </p:nvGrpSpPr>
        <p:grpSpPr>
          <a:xfrm>
            <a:off x="311727" y="3014516"/>
            <a:ext cx="11808456" cy="1609361"/>
            <a:chOff x="311727" y="3014516"/>
            <a:chExt cx="11808456" cy="1609361"/>
          </a:xfrm>
        </p:grpSpPr>
        <p:pic>
          <p:nvPicPr>
            <p:cNvPr id="9" name="Google Shape;3934;p79">
              <a:extLst>
                <a:ext uri="{FF2B5EF4-FFF2-40B4-BE49-F238E27FC236}">
                  <a16:creationId xmlns:a16="http://schemas.microsoft.com/office/drawing/2014/main" id="{2BE9E614-A6C9-9B91-64C4-62FDACCD721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5190" y="3670769"/>
              <a:ext cx="11754993" cy="9531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3928;p79">
              <a:extLst>
                <a:ext uri="{FF2B5EF4-FFF2-40B4-BE49-F238E27FC236}">
                  <a16:creationId xmlns:a16="http://schemas.microsoft.com/office/drawing/2014/main" id="{FD392658-3D46-1659-DDEA-937D2E1B6260}"/>
                </a:ext>
              </a:extLst>
            </p:cNvPr>
            <p:cNvSpPr txBox="1"/>
            <p:nvPr/>
          </p:nvSpPr>
          <p:spPr>
            <a:xfrm>
              <a:off x="311727" y="3068165"/>
              <a:ext cx="4319100" cy="707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Student B: </a:t>
              </a:r>
              <a:endParaRPr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latin typeface="Calibri"/>
                  <a:ea typeface="Calibri"/>
                  <a:cs typeface="Calibri"/>
                  <a:sym typeface="Calibri"/>
                </a:rPr>
                <a:t>Predictions: 9.35 | Confidence = 82%</a:t>
              </a:r>
              <a:endParaRPr sz="17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3AFAF2-2AF7-0006-F16C-68FC9655A58F}"/>
                </a:ext>
              </a:extLst>
            </p:cNvPr>
            <p:cNvSpPr txBox="1"/>
            <p:nvPr/>
          </p:nvSpPr>
          <p:spPr>
            <a:xfrm>
              <a:off x="8787048" y="3014516"/>
              <a:ext cx="3333135" cy="59976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1700" dirty="0"/>
                <a:t>Bad Scores on Trial Exam</a:t>
              </a:r>
            </a:p>
            <a:p>
              <a:r>
                <a:rPr lang="en-US" sz="1700" dirty="0"/>
                <a:t>Low Minimum Score on a Quiz</a:t>
              </a:r>
              <a:endParaRPr lang="nl-BE" sz="17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502289-1A65-0F27-147E-C563EFA1013A}"/>
              </a:ext>
            </a:extLst>
          </p:cNvPr>
          <p:cNvGrpSpPr/>
          <p:nvPr/>
        </p:nvGrpSpPr>
        <p:grpSpPr>
          <a:xfrm>
            <a:off x="381574" y="4958544"/>
            <a:ext cx="11756683" cy="1332634"/>
            <a:chOff x="381574" y="4958544"/>
            <a:chExt cx="11756683" cy="1332634"/>
          </a:xfrm>
        </p:grpSpPr>
        <p:sp>
          <p:nvSpPr>
            <p:cNvPr id="12" name="Google Shape;3928;p79">
              <a:extLst>
                <a:ext uri="{FF2B5EF4-FFF2-40B4-BE49-F238E27FC236}">
                  <a16:creationId xmlns:a16="http://schemas.microsoft.com/office/drawing/2014/main" id="{F12B4060-B3EE-B760-77B8-87FE5D0963F5}"/>
                </a:ext>
              </a:extLst>
            </p:cNvPr>
            <p:cNvSpPr txBox="1"/>
            <p:nvPr/>
          </p:nvSpPr>
          <p:spPr>
            <a:xfrm>
              <a:off x="381574" y="4958544"/>
              <a:ext cx="4319100" cy="707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Student C: </a:t>
              </a:r>
              <a:endParaRPr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latin typeface="Calibri"/>
                  <a:ea typeface="Calibri"/>
                  <a:cs typeface="Calibri"/>
                  <a:sym typeface="Calibri"/>
                </a:rPr>
                <a:t>Predictions: 10.69 | Confidence = 67%</a:t>
              </a:r>
              <a:endParaRPr sz="17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" name="Google Shape;3939;p79">
              <a:extLst>
                <a:ext uri="{FF2B5EF4-FFF2-40B4-BE49-F238E27FC236}">
                  <a16:creationId xmlns:a16="http://schemas.microsoft.com/office/drawing/2014/main" id="{0473DE49-FA79-A79F-68D3-3A1518DA517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1574" y="5583322"/>
              <a:ext cx="11738609" cy="7078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3767DA-D020-B6F3-507B-38D623F26315}"/>
                </a:ext>
              </a:extLst>
            </p:cNvPr>
            <p:cNvSpPr txBox="1"/>
            <p:nvPr/>
          </p:nvSpPr>
          <p:spPr>
            <a:xfrm>
              <a:off x="10030746" y="5098106"/>
              <a:ext cx="2107511" cy="4287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1700" dirty="0"/>
                <a:t>Low Forum Activity</a:t>
              </a:r>
              <a:endParaRPr lang="nl-BE" sz="17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8A860A-5E7D-CC37-E71A-456AB52269DF}"/>
              </a:ext>
            </a:extLst>
          </p:cNvPr>
          <p:cNvGrpSpPr/>
          <p:nvPr/>
        </p:nvGrpSpPr>
        <p:grpSpPr>
          <a:xfrm>
            <a:off x="393349" y="1066556"/>
            <a:ext cx="11773468" cy="1452715"/>
            <a:chOff x="393349" y="1066556"/>
            <a:chExt cx="11773468" cy="1452715"/>
          </a:xfrm>
        </p:grpSpPr>
        <p:pic>
          <p:nvPicPr>
            <p:cNvPr id="6" name="Google Shape;3930;p79">
              <a:extLst>
                <a:ext uri="{FF2B5EF4-FFF2-40B4-BE49-F238E27FC236}">
                  <a16:creationId xmlns:a16="http://schemas.microsoft.com/office/drawing/2014/main" id="{0E731187-3413-2DF7-C432-FDC676C06BB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5642" y="1797808"/>
              <a:ext cx="11671175" cy="7214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3928;p79">
              <a:extLst>
                <a:ext uri="{FF2B5EF4-FFF2-40B4-BE49-F238E27FC236}">
                  <a16:creationId xmlns:a16="http://schemas.microsoft.com/office/drawing/2014/main" id="{B05876B3-EB15-E527-0E17-19ADC03398A3}"/>
                </a:ext>
              </a:extLst>
            </p:cNvPr>
            <p:cNvSpPr txBox="1"/>
            <p:nvPr/>
          </p:nvSpPr>
          <p:spPr>
            <a:xfrm>
              <a:off x="393349" y="1263847"/>
              <a:ext cx="4319100" cy="707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Student A: </a:t>
              </a:r>
              <a:endParaRPr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latin typeface="Calibri"/>
                  <a:ea typeface="Calibri"/>
                  <a:cs typeface="Calibri"/>
                  <a:sym typeface="Calibri"/>
                </a:rPr>
                <a:t>Predictions: 11.9 | Confidence = 51%</a:t>
              </a:r>
              <a:endParaRPr sz="17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E95314-5969-DF20-B581-A1C8677BC2E0}"/>
                </a:ext>
              </a:extLst>
            </p:cNvPr>
            <p:cNvSpPr txBox="1"/>
            <p:nvPr/>
          </p:nvSpPr>
          <p:spPr>
            <a:xfrm>
              <a:off x="8796737" y="1066556"/>
              <a:ext cx="3333135" cy="59976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1700" dirty="0"/>
                <a:t>High Variance on Quiz Grades</a:t>
              </a:r>
            </a:p>
            <a:p>
              <a:r>
                <a:rPr lang="en-US" sz="1700" dirty="0"/>
                <a:t>Low Sum of Max Grades on Quizzes</a:t>
              </a:r>
              <a:endParaRPr lang="nl-BE" sz="1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332592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29F70-3FAA-89E9-C9C2-3733AD24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nl-B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ADBBA0-B74D-F681-6366-6CC7C8C207DC}"/>
              </a:ext>
            </a:extLst>
          </p:cNvPr>
          <p:cNvSpPr/>
          <p:nvPr/>
        </p:nvSpPr>
        <p:spPr>
          <a:xfrm>
            <a:off x="1599671" y="1588345"/>
            <a:ext cx="462224" cy="462224"/>
          </a:xfrm>
          <a:prstGeom prst="ellipse">
            <a:avLst/>
          </a:prstGeom>
          <a:noFill/>
          <a:ln w="28575">
            <a:solidFill>
              <a:srgbClr val="FF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nl-BE" sz="2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70C28E-EFFF-4A44-6789-88F951B84B44}"/>
              </a:ext>
            </a:extLst>
          </p:cNvPr>
          <p:cNvSpPr txBox="1"/>
          <p:nvPr/>
        </p:nvSpPr>
        <p:spPr>
          <a:xfrm>
            <a:off x="2077100" y="1527349"/>
            <a:ext cx="5941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Introduction to Learning Analytics</a:t>
            </a:r>
            <a:endParaRPr lang="nl-BE" sz="28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4CD37AF-C7A1-492B-9FDD-032146C7E35F}"/>
              </a:ext>
            </a:extLst>
          </p:cNvPr>
          <p:cNvSpPr/>
          <p:nvPr/>
        </p:nvSpPr>
        <p:spPr>
          <a:xfrm>
            <a:off x="1599671" y="2363743"/>
            <a:ext cx="462224" cy="462224"/>
          </a:xfrm>
          <a:prstGeom prst="ellipse">
            <a:avLst/>
          </a:prstGeom>
          <a:noFill/>
          <a:ln w="28575">
            <a:solidFill>
              <a:srgbClr val="FF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nl-BE" sz="28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6D2D1-3C2E-7486-B590-E7F1411566CF}"/>
              </a:ext>
            </a:extLst>
          </p:cNvPr>
          <p:cNvSpPr txBox="1"/>
          <p:nvPr/>
        </p:nvSpPr>
        <p:spPr>
          <a:xfrm>
            <a:off x="2077100" y="2302747"/>
            <a:ext cx="6333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Setting the Learning Environment</a:t>
            </a:r>
            <a:endParaRPr lang="nl-BE" sz="2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626E41-AB2E-D8FC-1B89-2BEB33E89061}"/>
              </a:ext>
            </a:extLst>
          </p:cNvPr>
          <p:cNvSpPr/>
          <p:nvPr/>
        </p:nvSpPr>
        <p:spPr>
          <a:xfrm>
            <a:off x="1599670" y="3167579"/>
            <a:ext cx="462224" cy="462224"/>
          </a:xfrm>
          <a:prstGeom prst="ellipse">
            <a:avLst/>
          </a:prstGeom>
          <a:noFill/>
          <a:ln w="28575">
            <a:solidFill>
              <a:srgbClr val="FF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nl-BE" sz="28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32553-259A-5958-7C01-ECAEF0DF1E14}"/>
              </a:ext>
            </a:extLst>
          </p:cNvPr>
          <p:cNvSpPr txBox="1"/>
          <p:nvPr/>
        </p:nvSpPr>
        <p:spPr>
          <a:xfrm>
            <a:off x="2077100" y="3106583"/>
            <a:ext cx="4516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Forecasting Methodology</a:t>
            </a:r>
            <a:endParaRPr lang="nl-BE" sz="28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F48F95-D9D4-84E6-2652-2B8DD869B08A}"/>
              </a:ext>
            </a:extLst>
          </p:cNvPr>
          <p:cNvSpPr/>
          <p:nvPr/>
        </p:nvSpPr>
        <p:spPr>
          <a:xfrm>
            <a:off x="1614876" y="3942977"/>
            <a:ext cx="462224" cy="462224"/>
          </a:xfrm>
          <a:prstGeom prst="ellipse">
            <a:avLst/>
          </a:prstGeom>
          <a:noFill/>
          <a:ln w="28575">
            <a:solidFill>
              <a:srgbClr val="FF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nl-BE" sz="28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87D54F-90F9-04C3-79CC-8EEC47EE9B38}"/>
              </a:ext>
            </a:extLst>
          </p:cNvPr>
          <p:cNvSpPr txBox="1"/>
          <p:nvPr/>
        </p:nvSpPr>
        <p:spPr>
          <a:xfrm>
            <a:off x="2092306" y="3881981"/>
            <a:ext cx="4516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Behavior Adjustments</a:t>
            </a:r>
            <a:endParaRPr lang="nl-BE" sz="28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35F03F-ED45-9C4A-328E-D875C2B43E53}"/>
              </a:ext>
            </a:extLst>
          </p:cNvPr>
          <p:cNvSpPr/>
          <p:nvPr/>
        </p:nvSpPr>
        <p:spPr>
          <a:xfrm>
            <a:off x="1599670" y="4746813"/>
            <a:ext cx="462224" cy="462224"/>
          </a:xfrm>
          <a:prstGeom prst="ellipse">
            <a:avLst/>
          </a:prstGeom>
          <a:noFill/>
          <a:ln w="28575">
            <a:solidFill>
              <a:srgbClr val="FF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  <a:endParaRPr lang="nl-BE" sz="28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3C4541-F9F9-7FB4-31FE-E96D8E4DBFB5}"/>
              </a:ext>
            </a:extLst>
          </p:cNvPr>
          <p:cNvSpPr txBox="1"/>
          <p:nvPr/>
        </p:nvSpPr>
        <p:spPr>
          <a:xfrm>
            <a:off x="2077100" y="4685817"/>
            <a:ext cx="4516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Discussion </a:t>
            </a:r>
            <a:endParaRPr lang="nl-BE" sz="28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7AACE6-BD55-1892-1630-2DCB57A758AC}"/>
              </a:ext>
            </a:extLst>
          </p:cNvPr>
          <p:cNvSpPr/>
          <p:nvPr/>
        </p:nvSpPr>
        <p:spPr>
          <a:xfrm>
            <a:off x="1614876" y="5493773"/>
            <a:ext cx="462224" cy="462224"/>
          </a:xfrm>
          <a:prstGeom prst="ellipse">
            <a:avLst/>
          </a:prstGeom>
          <a:noFill/>
          <a:ln w="28575">
            <a:solidFill>
              <a:srgbClr val="FF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nl-BE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9A7CAC-0FF3-34C2-FE3D-C88BD5AC9227}"/>
              </a:ext>
            </a:extLst>
          </p:cNvPr>
          <p:cNvSpPr txBox="1"/>
          <p:nvPr/>
        </p:nvSpPr>
        <p:spPr>
          <a:xfrm>
            <a:off x="2092306" y="5432777"/>
            <a:ext cx="4516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Conclusions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2896763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9D2F0-8A41-7D1C-F16C-7ACA262BD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478" y="3054171"/>
            <a:ext cx="6705076" cy="749657"/>
          </a:xfrm>
        </p:spPr>
        <p:txBody>
          <a:bodyPr/>
          <a:lstStyle/>
          <a:p>
            <a:pPr algn="ctr"/>
            <a:r>
              <a:rPr lang="en-US" dirty="0"/>
              <a:t>Behavioral Adjustment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34873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B84E529-7443-00FA-5E09-E6D08594C394}"/>
              </a:ext>
            </a:extLst>
          </p:cNvPr>
          <p:cNvSpPr txBox="1"/>
          <p:nvPr/>
        </p:nvSpPr>
        <p:spPr>
          <a:xfrm>
            <a:off x="80387" y="1467196"/>
            <a:ext cx="107685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1515"/>
                </a:solidFill>
              </a:rPr>
              <a:t>Turn explanations into unique prompts:</a:t>
            </a:r>
          </a:p>
          <a:p>
            <a:endParaRPr lang="en-US" b="1" dirty="0">
              <a:solidFill>
                <a:srgbClr val="FF1515"/>
              </a:solidFill>
            </a:endParaRPr>
          </a:p>
          <a:p>
            <a:r>
              <a:rPr lang="en-US" dirty="0">
                <a:solidFill>
                  <a:srgbClr val="FF1515"/>
                </a:solidFill>
              </a:rPr>
              <a:t>Step 1:</a:t>
            </a:r>
            <a:r>
              <a:rPr lang="en-US" dirty="0"/>
              <a:t> Match each feature with an appropriate prompt.</a:t>
            </a:r>
          </a:p>
          <a:p>
            <a:r>
              <a:rPr lang="en-US" dirty="0">
                <a:solidFill>
                  <a:srgbClr val="FF1515"/>
                </a:solidFill>
              </a:rPr>
              <a:t>Step 2:</a:t>
            </a:r>
            <a:r>
              <a:rPr lang="en-US" dirty="0"/>
              <a:t> Identify the 2 most negatively influencing features for every student</a:t>
            </a:r>
          </a:p>
          <a:p>
            <a:r>
              <a:rPr lang="en-US" dirty="0">
                <a:solidFill>
                  <a:srgbClr val="FF1515"/>
                </a:solidFill>
              </a:rPr>
              <a:t>Step 3:</a:t>
            </a:r>
            <a:r>
              <a:rPr lang="en-US" dirty="0"/>
              <a:t> Inform teacher for the prediction results and the prompt candidates</a:t>
            </a:r>
          </a:p>
          <a:p>
            <a:r>
              <a:rPr lang="en-US" dirty="0">
                <a:solidFill>
                  <a:srgbClr val="FF1515"/>
                </a:solidFill>
              </a:rPr>
              <a:t>Step 4:</a:t>
            </a:r>
            <a:r>
              <a:rPr lang="en-US" dirty="0"/>
              <a:t> Email students with the unique prompts.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F00213-EC17-35BC-8493-9B75F7817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051" y="1852922"/>
            <a:ext cx="4810562" cy="1181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6504-4801-CCF6-D5E1-8262A6C8FE55}"/>
              </a:ext>
            </a:extLst>
          </p:cNvPr>
          <p:cNvSpPr txBox="1"/>
          <p:nvPr/>
        </p:nvSpPr>
        <p:spPr>
          <a:xfrm>
            <a:off x="8809079" y="1488869"/>
            <a:ext cx="2039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225EA8"/>
                </a:solidFill>
              </a:rPr>
              <a:t>Prompt Examples</a:t>
            </a:r>
            <a:endParaRPr lang="nl-BE" sz="2000" b="1" dirty="0">
              <a:solidFill>
                <a:srgbClr val="225EA8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912B9-6FDB-D87C-DBC9-9AE515322753}"/>
              </a:ext>
            </a:extLst>
          </p:cNvPr>
          <p:cNvSpPr/>
          <p:nvPr/>
        </p:nvSpPr>
        <p:spPr>
          <a:xfrm>
            <a:off x="281353" y="6148530"/>
            <a:ext cx="2150347" cy="343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C4DCFC-F7EE-68FE-D6A4-C6923028CB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0"/>
          <a:stretch/>
        </p:blipFill>
        <p:spPr>
          <a:xfrm>
            <a:off x="1985301" y="3221522"/>
            <a:ext cx="9354092" cy="3410983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A049D0E1-1DA5-93BD-5AD7-C725F76CDFA7}"/>
              </a:ext>
            </a:extLst>
          </p:cNvPr>
          <p:cNvSpPr/>
          <p:nvPr/>
        </p:nvSpPr>
        <p:spPr>
          <a:xfrm>
            <a:off x="1708220" y="3597310"/>
            <a:ext cx="241160" cy="598472"/>
          </a:xfrm>
          <a:prstGeom prst="leftBrace">
            <a:avLst/>
          </a:prstGeom>
          <a:ln w="19050">
            <a:solidFill>
              <a:srgbClr val="FF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2265A-C789-3FCF-FCAE-C6354BA8CF14}"/>
              </a:ext>
            </a:extLst>
          </p:cNvPr>
          <p:cNvSpPr txBox="1"/>
          <p:nvPr/>
        </p:nvSpPr>
        <p:spPr>
          <a:xfrm>
            <a:off x="281354" y="3705265"/>
            <a:ext cx="1390945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1515"/>
                </a:solidFill>
              </a:rPr>
              <a:t>Engagement</a:t>
            </a:r>
            <a:endParaRPr lang="nl-BE" dirty="0">
              <a:solidFill>
                <a:srgbClr val="FF1515"/>
              </a:solidFill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9D3E49E-0967-004A-12F5-BCED35E908F8}"/>
              </a:ext>
            </a:extLst>
          </p:cNvPr>
          <p:cNvSpPr/>
          <p:nvPr/>
        </p:nvSpPr>
        <p:spPr>
          <a:xfrm>
            <a:off x="1708220" y="4264930"/>
            <a:ext cx="241160" cy="598472"/>
          </a:xfrm>
          <a:prstGeom prst="leftBrace">
            <a:avLst/>
          </a:prstGeom>
          <a:ln w="19050">
            <a:solidFill>
              <a:srgbClr val="FF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05B56F-CDB7-5911-74E0-78244CDC82D0}"/>
              </a:ext>
            </a:extLst>
          </p:cNvPr>
          <p:cNvSpPr txBox="1"/>
          <p:nvPr/>
        </p:nvSpPr>
        <p:spPr>
          <a:xfrm>
            <a:off x="281353" y="4348489"/>
            <a:ext cx="1390945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1515"/>
                </a:solidFill>
              </a:rPr>
              <a:t>Persistence</a:t>
            </a:r>
            <a:endParaRPr lang="nl-BE" dirty="0">
              <a:solidFill>
                <a:srgbClr val="FF1515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4535CA-5371-7A4D-BE66-3560A22094F4}"/>
              </a:ext>
            </a:extLst>
          </p:cNvPr>
          <p:cNvCxnSpPr>
            <a:cxnSpLocks/>
          </p:cNvCxnSpPr>
          <p:nvPr/>
        </p:nvCxnSpPr>
        <p:spPr>
          <a:xfrm flipH="1">
            <a:off x="1708220" y="5050322"/>
            <a:ext cx="239484" cy="0"/>
          </a:xfrm>
          <a:prstGeom prst="straightConnector1">
            <a:avLst/>
          </a:prstGeom>
          <a:ln w="19050">
            <a:solidFill>
              <a:srgbClr val="FF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BB23529-6A36-8A8D-82DE-A9EFACB64FD3}"/>
              </a:ext>
            </a:extLst>
          </p:cNvPr>
          <p:cNvSpPr txBox="1"/>
          <p:nvPr/>
        </p:nvSpPr>
        <p:spPr>
          <a:xfrm>
            <a:off x="281353" y="4833377"/>
            <a:ext cx="1390945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1515"/>
                </a:solidFill>
              </a:rPr>
              <a:t>Regularity</a:t>
            </a:r>
            <a:endParaRPr lang="nl-BE" dirty="0">
              <a:solidFill>
                <a:srgbClr val="FF1515"/>
              </a:solidFill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E3CCC040-18C0-5D09-92A9-277203DBE932}"/>
              </a:ext>
            </a:extLst>
          </p:cNvPr>
          <p:cNvSpPr/>
          <p:nvPr/>
        </p:nvSpPr>
        <p:spPr>
          <a:xfrm>
            <a:off x="1708219" y="5293989"/>
            <a:ext cx="239485" cy="821267"/>
          </a:xfrm>
          <a:prstGeom prst="leftBrace">
            <a:avLst/>
          </a:prstGeom>
          <a:ln w="19050">
            <a:solidFill>
              <a:srgbClr val="FF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D39500-B02C-B23B-FD40-764F202C4839}"/>
              </a:ext>
            </a:extLst>
          </p:cNvPr>
          <p:cNvSpPr txBox="1"/>
          <p:nvPr/>
        </p:nvSpPr>
        <p:spPr>
          <a:xfrm>
            <a:off x="281353" y="5520242"/>
            <a:ext cx="1390945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1515"/>
                </a:solidFill>
              </a:rPr>
              <a:t>Performance</a:t>
            </a:r>
            <a:endParaRPr lang="nl-BE" dirty="0">
              <a:solidFill>
                <a:srgbClr val="FF1515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17404C-1D17-8B06-A9FC-AA93300A0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74" y="384573"/>
            <a:ext cx="10515600" cy="903236"/>
          </a:xfrm>
        </p:spPr>
        <p:txBody>
          <a:bodyPr/>
          <a:lstStyle/>
          <a:p>
            <a:r>
              <a:rPr lang="en-US" dirty="0"/>
              <a:t>Turning Explanations into Prompts </a:t>
            </a:r>
            <a:endParaRPr lang="nl-BE" dirty="0"/>
          </a:p>
        </p:txBody>
      </p:sp>
      <p:pic>
        <p:nvPicPr>
          <p:cNvPr id="17" name="Graphic 16" descr="Chat bubble outline">
            <a:extLst>
              <a:ext uri="{FF2B5EF4-FFF2-40B4-BE49-F238E27FC236}">
                <a16:creationId xmlns:a16="http://schemas.microsoft.com/office/drawing/2014/main" id="{8677528B-E884-D4ED-893B-BFA22BB39F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4568" y="394574"/>
            <a:ext cx="893235" cy="89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445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A166C-AD3A-481C-09FC-618CBBA6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Prompting Worked? Some Initial Results</a:t>
            </a:r>
            <a:endParaRPr lang="nl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2DA3EA-115E-FD40-F00C-B19ABC7283F6}"/>
              </a:ext>
            </a:extLst>
          </p:cNvPr>
          <p:cNvSpPr txBox="1"/>
          <p:nvPr/>
        </p:nvSpPr>
        <p:spPr>
          <a:xfrm>
            <a:off x="5084202" y="2251709"/>
            <a:ext cx="6657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b="0" dirty="0">
                <a:effectLst/>
              </a:rPr>
              <a:t> </a:t>
            </a:r>
            <a:endParaRPr lang="nl-BE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2507264-7143-ECFA-B12D-981D63E0E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4" y="2901170"/>
            <a:ext cx="8239618" cy="267158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018F36C-4FF3-66F6-6BE7-2C05FAAC6C3B}"/>
              </a:ext>
            </a:extLst>
          </p:cNvPr>
          <p:cNvGrpSpPr/>
          <p:nvPr/>
        </p:nvGrpSpPr>
        <p:grpSpPr>
          <a:xfrm>
            <a:off x="8340102" y="3688280"/>
            <a:ext cx="4228108" cy="1574820"/>
            <a:chOff x="8340102" y="2822145"/>
            <a:chExt cx="4228108" cy="157482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E4DE182-19EE-1715-812D-386116BBA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1463" y="3206174"/>
              <a:ext cx="3343742" cy="119079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29BB59-B19D-9A60-49E5-317F1999B846}"/>
                </a:ext>
              </a:extLst>
            </p:cNvPr>
            <p:cNvSpPr txBox="1"/>
            <p:nvPr/>
          </p:nvSpPr>
          <p:spPr>
            <a:xfrm>
              <a:off x="8340102" y="2822145"/>
              <a:ext cx="4228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25EA8"/>
                  </a:solidFill>
                </a:rPr>
                <a:t>We conduct an ANOVA significance test</a:t>
              </a:r>
              <a:endParaRPr lang="nl-BE" b="1" dirty="0">
                <a:solidFill>
                  <a:srgbClr val="225EA8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178CB7E-BADE-192E-99C1-AC47525481C9}"/>
              </a:ext>
            </a:extLst>
          </p:cNvPr>
          <p:cNvSpPr txBox="1"/>
          <p:nvPr/>
        </p:nvSpPr>
        <p:spPr>
          <a:xfrm>
            <a:off x="5236602" y="2404109"/>
            <a:ext cx="6657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b="0" dirty="0">
                <a:effectLst/>
              </a:rPr>
              <a:t> </a:t>
            </a:r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E413C-6C62-D7C3-BE18-1482D024DA41}"/>
              </a:ext>
            </a:extLst>
          </p:cNvPr>
          <p:cNvSpPr txBox="1"/>
          <p:nvPr/>
        </p:nvSpPr>
        <p:spPr>
          <a:xfrm>
            <a:off x="9078950" y="1163670"/>
            <a:ext cx="3012566" cy="120032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In simple Terms:</a:t>
            </a:r>
          </a:p>
          <a:p>
            <a:pPr algn="ctr"/>
            <a:r>
              <a:rPr lang="en-US" dirty="0"/>
              <a:t>How many more daily actions (on average) a student made after prompting</a:t>
            </a:r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08F092-8415-4AA0-B381-59973FE27066}"/>
              </a:ext>
            </a:extLst>
          </p:cNvPr>
          <p:cNvSpPr txBox="1"/>
          <p:nvPr/>
        </p:nvSpPr>
        <p:spPr>
          <a:xfrm>
            <a:off x="100484" y="1615687"/>
            <a:ext cx="5714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define the </a:t>
            </a:r>
            <a:r>
              <a:rPr lang="en-US" sz="2000" dirty="0">
                <a:solidFill>
                  <a:srgbClr val="FF1515"/>
                </a:solidFill>
              </a:rPr>
              <a:t>Relative Difference in Total Activity </a:t>
            </a:r>
            <a:r>
              <a:rPr lang="en-US" sz="2000" dirty="0"/>
              <a:t>as:</a:t>
            </a:r>
            <a:endParaRPr lang="nl-B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AC6795-1ABE-AB82-BBE9-DE7D79757BD0}"/>
                  </a:ext>
                </a:extLst>
              </p:cNvPr>
              <p:cNvSpPr txBox="1"/>
              <p:nvPr/>
            </p:nvSpPr>
            <p:spPr>
              <a:xfrm>
                <a:off x="5704378" y="1243692"/>
                <a:ext cx="3295859" cy="112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nary>
                            </m:e>
                          </m:nary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nl-BE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AC6795-1ABE-AB82-BBE9-DE7D79757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378" y="1243692"/>
                <a:ext cx="3295859" cy="11203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2485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5644D-BA01-68B3-51BA-258D9552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Discuss</a:t>
            </a:r>
            <a:endParaRPr lang="nl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BE37A9-9AD0-041A-E523-EA0231D8D966}"/>
              </a:ext>
            </a:extLst>
          </p:cNvPr>
          <p:cNvSpPr txBox="1"/>
          <p:nvPr/>
        </p:nvSpPr>
        <p:spPr>
          <a:xfrm>
            <a:off x="381574" y="1758240"/>
            <a:ext cx="11023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0988" indent="-280988">
              <a:buAutoNum type="arabicPeriod"/>
            </a:pPr>
            <a:r>
              <a:rPr lang="en-US" sz="2400" dirty="0"/>
              <a:t>We know prompting lead to learning adjustments.</a:t>
            </a:r>
          </a:p>
          <a:p>
            <a:r>
              <a:rPr lang="en-US" sz="2400" b="1" dirty="0">
                <a:solidFill>
                  <a:srgbClr val="FF1515"/>
                </a:solidFill>
              </a:rPr>
              <a:t>Did it result in improvements in the exam performance?</a:t>
            </a:r>
          </a:p>
          <a:p>
            <a:r>
              <a:rPr lang="en-US" sz="2400" dirty="0"/>
              <a:t>We are investigating..</a:t>
            </a:r>
            <a:endParaRPr lang="nl-B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487AC4-B367-4950-85F5-2F08F99E86B3}"/>
              </a:ext>
            </a:extLst>
          </p:cNvPr>
          <p:cNvSpPr txBox="1"/>
          <p:nvPr/>
        </p:nvSpPr>
        <p:spPr>
          <a:xfrm>
            <a:off x="381574" y="3429000"/>
            <a:ext cx="11304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Can a fine tuned Large Language Model (LLM) become a great individual prompter?</a:t>
            </a:r>
          </a:p>
          <a:p>
            <a:r>
              <a:rPr lang="en-US" sz="2400" b="1" dirty="0">
                <a:solidFill>
                  <a:srgbClr val="FF1515"/>
                </a:solidFill>
              </a:rPr>
              <a:t>Future Work: A personalized prompting assistant for every student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Fine tune a LLM using Reinforcement Learning with Human Feedback (RLHF)</a:t>
            </a:r>
          </a:p>
          <a:p>
            <a:pPr marL="342900" indent="-342900">
              <a:buFontTx/>
              <a:buChar char="-"/>
            </a:pPr>
            <a:r>
              <a:rPr lang="nl-BE" sz="2400" dirty="0" err="1"/>
              <a:t>Provide</a:t>
            </a:r>
            <a:r>
              <a:rPr lang="nl-BE" sz="2400" dirty="0"/>
              <a:t> </a:t>
            </a:r>
            <a:r>
              <a:rPr lang="nl-BE" sz="2400" dirty="0" err="1"/>
              <a:t>it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collected</a:t>
            </a:r>
            <a:r>
              <a:rPr lang="nl-BE" sz="2400" dirty="0"/>
              <a:t> &amp; </a:t>
            </a:r>
            <a:r>
              <a:rPr lang="nl-BE" sz="2400" dirty="0" err="1"/>
              <a:t>predicted</a:t>
            </a:r>
            <a:r>
              <a:rPr lang="nl-BE" sz="2400" dirty="0"/>
              <a:t> information </a:t>
            </a:r>
            <a:r>
              <a:rPr lang="nl-BE" sz="2400" dirty="0" err="1"/>
              <a:t>for</a:t>
            </a:r>
            <a:r>
              <a:rPr lang="nl-BE" sz="2400" dirty="0"/>
              <a:t> </a:t>
            </a:r>
            <a:r>
              <a:rPr lang="nl-BE" sz="2400" dirty="0" err="1"/>
              <a:t>every</a:t>
            </a:r>
            <a:r>
              <a:rPr lang="nl-BE" sz="2400" dirty="0"/>
              <a:t> student</a:t>
            </a:r>
          </a:p>
          <a:p>
            <a:pPr marL="342900" indent="-342900">
              <a:buFontTx/>
              <a:buChar char="-"/>
            </a:pPr>
            <a:r>
              <a:rPr lang="nl-BE" sz="2400" dirty="0" err="1"/>
              <a:t>Collaborate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students</a:t>
            </a:r>
            <a:r>
              <a:rPr lang="nl-BE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06128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D36F7-CB18-86F3-2393-1B9040FA8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summarize:</a:t>
            </a:r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EEE5D-DD5E-8877-151F-D1D908C53D7A}"/>
              </a:ext>
            </a:extLst>
          </p:cNvPr>
          <p:cNvSpPr txBox="1"/>
          <p:nvPr/>
        </p:nvSpPr>
        <p:spPr>
          <a:xfrm>
            <a:off x="381574" y="1587640"/>
            <a:ext cx="11565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propose a </a:t>
            </a:r>
            <a:r>
              <a:rPr lang="en-US" sz="2400" b="1" dirty="0">
                <a:solidFill>
                  <a:srgbClr val="FF1515"/>
                </a:solidFill>
              </a:rPr>
              <a:t>Predictive Decision Support Framework </a:t>
            </a:r>
            <a:r>
              <a:rPr lang="en-US" sz="2400" dirty="0"/>
              <a:t>for Learning Management Systems</a:t>
            </a:r>
            <a:endParaRPr lang="nl-B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FC930-92B8-078B-7A28-090A74E7D597}"/>
              </a:ext>
            </a:extLst>
          </p:cNvPr>
          <p:cNvSpPr txBox="1"/>
          <p:nvPr/>
        </p:nvSpPr>
        <p:spPr>
          <a:xfrm>
            <a:off x="381574" y="2349136"/>
            <a:ext cx="76068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1515"/>
                </a:solidFill>
              </a:rPr>
              <a:t>We achieve: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Early Predictions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Accurate Predictions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Transparent Predictions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AA45F-87E3-B6F1-8F12-09333ECB19CA}"/>
              </a:ext>
            </a:extLst>
          </p:cNvPr>
          <p:cNvSpPr txBox="1"/>
          <p:nvPr/>
        </p:nvSpPr>
        <p:spPr>
          <a:xfrm>
            <a:off x="381574" y="4070031"/>
            <a:ext cx="11719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Based on these predictions: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implement </a:t>
            </a:r>
            <a:r>
              <a:rPr lang="en-US" sz="2400" b="1" dirty="0">
                <a:solidFill>
                  <a:srgbClr val="FF0000"/>
                </a:solidFill>
              </a:rPr>
              <a:t>specialized prompting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Initial results show </a:t>
            </a:r>
            <a:r>
              <a:rPr lang="en-US" sz="2400" b="1" dirty="0">
                <a:solidFill>
                  <a:srgbClr val="FF1515"/>
                </a:solidFill>
              </a:rPr>
              <a:t>positive learning behavior adjustments</a:t>
            </a:r>
            <a:endParaRPr lang="nl-BE" sz="2400" b="1" dirty="0">
              <a:solidFill>
                <a:srgbClr val="FF151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CAAC8-F371-B84B-044C-29F25AACEE51}"/>
              </a:ext>
            </a:extLst>
          </p:cNvPr>
          <p:cNvSpPr txBox="1"/>
          <p:nvPr/>
        </p:nvSpPr>
        <p:spPr>
          <a:xfrm>
            <a:off x="381574" y="5476352"/>
            <a:ext cx="10641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In the Future:</a:t>
            </a:r>
          </a:p>
          <a:p>
            <a:r>
              <a:rPr lang="en-US" sz="2000" dirty="0"/>
              <a:t>We look to improve our prompting strategy using specialized AI agents for every student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2825810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0C92-426F-DAC4-B048-CB40826B3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7505" y="778544"/>
            <a:ext cx="9075175" cy="2387595"/>
          </a:xfrm>
        </p:spPr>
        <p:txBody>
          <a:bodyPr/>
          <a:lstStyle/>
          <a:p>
            <a:r>
              <a:rPr lang="en-US" dirty="0"/>
              <a:t>The end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76BE6-200E-A8DB-AA5E-3A25BFCE2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9388" y="3691861"/>
            <a:ext cx="7033726" cy="1020098"/>
          </a:xfrm>
        </p:spPr>
        <p:txBody>
          <a:bodyPr>
            <a:normAutofit/>
          </a:bodyPr>
          <a:lstStyle/>
          <a:p>
            <a:r>
              <a:rPr lang="en-US" sz="4400" dirty="0"/>
              <a:t>Questions?</a:t>
            </a:r>
            <a:endParaRPr lang="nl-BE" sz="4400" dirty="0"/>
          </a:p>
        </p:txBody>
      </p:sp>
      <p:grpSp>
        <p:nvGrpSpPr>
          <p:cNvPr id="4" name="Google Shape;2576;p48">
            <a:extLst>
              <a:ext uri="{FF2B5EF4-FFF2-40B4-BE49-F238E27FC236}">
                <a16:creationId xmlns:a16="http://schemas.microsoft.com/office/drawing/2014/main" id="{38CACAB7-F4AE-F0FC-D3B0-40C7BB81D742}"/>
              </a:ext>
            </a:extLst>
          </p:cNvPr>
          <p:cNvGrpSpPr/>
          <p:nvPr/>
        </p:nvGrpSpPr>
        <p:grpSpPr>
          <a:xfrm>
            <a:off x="9703835" y="5607700"/>
            <a:ext cx="1847461" cy="802432"/>
            <a:chOff x="-1597345" y="233060"/>
            <a:chExt cx="9980362" cy="3571176"/>
          </a:xfrm>
        </p:grpSpPr>
        <p:sp>
          <p:nvSpPr>
            <p:cNvPr id="5" name="Google Shape;2577;p48">
              <a:extLst>
                <a:ext uri="{FF2B5EF4-FFF2-40B4-BE49-F238E27FC236}">
                  <a16:creationId xmlns:a16="http://schemas.microsoft.com/office/drawing/2014/main" id="{E0A05AA3-941C-1149-DD1A-8586C956C3CA}"/>
                </a:ext>
              </a:extLst>
            </p:cNvPr>
            <p:cNvSpPr/>
            <p:nvPr/>
          </p:nvSpPr>
          <p:spPr>
            <a:xfrm rot="10800000" flipH="1">
              <a:off x="-1597345" y="1616463"/>
              <a:ext cx="2376671" cy="2156850"/>
            </a:xfrm>
            <a:custGeom>
              <a:avLst/>
              <a:gdLst/>
              <a:ahLst/>
              <a:cxnLst/>
              <a:rect l="l" t="t" r="r" b="b"/>
              <a:pathLst>
                <a:path w="2376671" h="2156850" extrusionOk="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" name="Google Shape;2578;p48">
              <a:extLst>
                <a:ext uri="{FF2B5EF4-FFF2-40B4-BE49-F238E27FC236}">
                  <a16:creationId xmlns:a16="http://schemas.microsoft.com/office/drawing/2014/main" id="{931F03BC-521B-D9CB-541B-BEB39B362C6A}"/>
                </a:ext>
              </a:extLst>
            </p:cNvPr>
            <p:cNvSpPr/>
            <p:nvPr/>
          </p:nvSpPr>
          <p:spPr>
            <a:xfrm rot="10800000" flipH="1">
              <a:off x="943753" y="1616470"/>
              <a:ext cx="669528" cy="2156859"/>
            </a:xfrm>
            <a:custGeom>
              <a:avLst/>
              <a:gdLst/>
              <a:ahLst/>
              <a:cxnLst/>
              <a:rect l="l" t="t" r="r" b="b"/>
              <a:pathLst>
                <a:path w="669528" h="2156859" extrusionOk="0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" name="Google Shape;2579;p48">
              <a:extLst>
                <a:ext uri="{FF2B5EF4-FFF2-40B4-BE49-F238E27FC236}">
                  <a16:creationId xmlns:a16="http://schemas.microsoft.com/office/drawing/2014/main" id="{74B5EFC4-6363-4B16-54D0-EECB0182D5ED}"/>
                </a:ext>
              </a:extLst>
            </p:cNvPr>
            <p:cNvSpPr/>
            <p:nvPr/>
          </p:nvSpPr>
          <p:spPr>
            <a:xfrm rot="10800000" flipH="1">
              <a:off x="1773807" y="1616468"/>
              <a:ext cx="2376670" cy="2156860"/>
            </a:xfrm>
            <a:custGeom>
              <a:avLst/>
              <a:gdLst/>
              <a:ahLst/>
              <a:cxnLst/>
              <a:rect l="l" t="t" r="r" b="b"/>
              <a:pathLst>
                <a:path w="2376670" h="2156860" extrusionOk="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8" name="Google Shape;2580;p48">
              <a:extLst>
                <a:ext uri="{FF2B5EF4-FFF2-40B4-BE49-F238E27FC236}">
                  <a16:creationId xmlns:a16="http://schemas.microsoft.com/office/drawing/2014/main" id="{C1B0A2D4-8984-92A3-B969-4985A45E8EA0}"/>
                </a:ext>
              </a:extLst>
            </p:cNvPr>
            <p:cNvGrpSpPr/>
            <p:nvPr/>
          </p:nvGrpSpPr>
          <p:grpSpPr>
            <a:xfrm>
              <a:off x="184698" y="233060"/>
              <a:ext cx="8198319" cy="3571176"/>
              <a:chOff x="184698" y="233060"/>
              <a:chExt cx="8198319" cy="3571176"/>
            </a:xfrm>
          </p:grpSpPr>
          <p:sp>
            <p:nvSpPr>
              <p:cNvPr id="9" name="Google Shape;2581;p48">
                <a:extLst>
                  <a:ext uri="{FF2B5EF4-FFF2-40B4-BE49-F238E27FC236}">
                    <a16:creationId xmlns:a16="http://schemas.microsoft.com/office/drawing/2014/main" id="{F13932DD-D780-BB4F-EEEE-972D788C6733}"/>
                  </a:ext>
                </a:extLst>
              </p:cNvPr>
              <p:cNvSpPr/>
              <p:nvPr/>
            </p:nvSpPr>
            <p:spPr>
              <a:xfrm rot="10800000" flipH="1">
                <a:off x="4181769" y="1585525"/>
                <a:ext cx="2192617" cy="2218711"/>
              </a:xfrm>
              <a:custGeom>
                <a:avLst/>
                <a:gdLst/>
                <a:ahLst/>
                <a:cxnLst/>
                <a:rect l="l" t="t" r="r" b="b"/>
                <a:pathLst>
                  <a:path w="2192617" h="2218711" extrusionOk="0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" name="Google Shape;2582;p48">
                <a:extLst>
                  <a:ext uri="{FF2B5EF4-FFF2-40B4-BE49-F238E27FC236}">
                    <a16:creationId xmlns:a16="http://schemas.microsoft.com/office/drawing/2014/main" id="{1D7518F6-6705-3320-814A-4A2E9D34D41D}"/>
                  </a:ext>
                </a:extLst>
              </p:cNvPr>
              <p:cNvSpPr/>
              <p:nvPr/>
            </p:nvSpPr>
            <p:spPr>
              <a:xfrm rot="10800000" flipH="1">
                <a:off x="6491878" y="1585525"/>
                <a:ext cx="1891136" cy="2218701"/>
              </a:xfrm>
              <a:custGeom>
                <a:avLst/>
                <a:gdLst/>
                <a:ahLst/>
                <a:cxnLst/>
                <a:rect l="l" t="t" r="r" b="b"/>
                <a:pathLst>
                  <a:path w="1891136" h="2218701" extrusionOk="0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" name="Google Shape;2583;p48">
                <a:extLst>
                  <a:ext uri="{FF2B5EF4-FFF2-40B4-BE49-F238E27FC236}">
                    <a16:creationId xmlns:a16="http://schemas.microsoft.com/office/drawing/2014/main" id="{11875698-53C3-AC8F-DFAE-472A715CBD00}"/>
                  </a:ext>
                </a:extLst>
              </p:cNvPr>
              <p:cNvSpPr/>
              <p:nvPr/>
            </p:nvSpPr>
            <p:spPr>
              <a:xfrm rot="10800000" flipH="1">
                <a:off x="2964500" y="341269"/>
                <a:ext cx="507440" cy="711794"/>
              </a:xfrm>
              <a:custGeom>
                <a:avLst/>
                <a:gdLst/>
                <a:ahLst/>
                <a:cxnLst/>
                <a:rect l="l" t="t" r="r" b="b"/>
                <a:pathLst>
                  <a:path w="507440" h="711794" extrusionOk="0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" name="Google Shape;2584;p48">
                <a:extLst>
                  <a:ext uri="{FF2B5EF4-FFF2-40B4-BE49-F238E27FC236}">
                    <a16:creationId xmlns:a16="http://schemas.microsoft.com/office/drawing/2014/main" id="{F67F214C-3393-A056-A629-B0975728AFEB}"/>
                  </a:ext>
                </a:extLst>
              </p:cNvPr>
              <p:cNvSpPr/>
              <p:nvPr/>
            </p:nvSpPr>
            <p:spPr>
              <a:xfrm rot="10800000" flipH="1">
                <a:off x="3546906" y="511524"/>
                <a:ext cx="547820" cy="550199"/>
              </a:xfrm>
              <a:custGeom>
                <a:avLst/>
                <a:gdLst/>
                <a:ahLst/>
                <a:cxnLst/>
                <a:rect l="l" t="t" r="r" b="b"/>
                <a:pathLst>
                  <a:path w="547820" h="550199" extrusionOk="0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" name="Google Shape;2585;p48">
                <a:extLst>
                  <a:ext uri="{FF2B5EF4-FFF2-40B4-BE49-F238E27FC236}">
                    <a16:creationId xmlns:a16="http://schemas.microsoft.com/office/drawing/2014/main" id="{7F1CEFF1-41DE-C57F-B8CD-577B657DBD3B}"/>
                  </a:ext>
                </a:extLst>
              </p:cNvPr>
              <p:cNvSpPr/>
              <p:nvPr/>
            </p:nvSpPr>
            <p:spPr>
              <a:xfrm rot="10800000" flipH="1">
                <a:off x="4139893" y="511523"/>
                <a:ext cx="554538" cy="804135"/>
              </a:xfrm>
              <a:custGeom>
                <a:avLst/>
                <a:gdLst/>
                <a:ahLst/>
                <a:cxnLst/>
                <a:rect l="l" t="t" r="r" b="b"/>
                <a:pathLst>
                  <a:path w="554538" h="804135" extrusionOk="0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" name="Google Shape;2586;p48">
                <a:extLst>
                  <a:ext uri="{FF2B5EF4-FFF2-40B4-BE49-F238E27FC236}">
                    <a16:creationId xmlns:a16="http://schemas.microsoft.com/office/drawing/2014/main" id="{C4F3455B-366B-3A79-72C5-CECC1EE4447D}"/>
                  </a:ext>
                </a:extLst>
              </p:cNvPr>
              <p:cNvSpPr/>
              <p:nvPr/>
            </p:nvSpPr>
            <p:spPr>
              <a:xfrm rot="10800000" flipH="1">
                <a:off x="4772277" y="511525"/>
                <a:ext cx="529557" cy="550199"/>
              </a:xfrm>
              <a:custGeom>
                <a:avLst/>
                <a:gdLst/>
                <a:ahLst/>
                <a:cxnLst/>
                <a:rect l="l" t="t" r="r" b="b"/>
                <a:pathLst>
                  <a:path w="529557" h="550199" extrusionOk="0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" name="Google Shape;2587;p48">
                <a:extLst>
                  <a:ext uri="{FF2B5EF4-FFF2-40B4-BE49-F238E27FC236}">
                    <a16:creationId xmlns:a16="http://schemas.microsoft.com/office/drawing/2014/main" id="{B0CE6B11-39FA-2E12-C642-5F2207A6DEAB}"/>
                  </a:ext>
                </a:extLst>
              </p:cNvPr>
              <p:cNvSpPr/>
              <p:nvPr/>
            </p:nvSpPr>
            <p:spPr>
              <a:xfrm rot="10800000" flipH="1">
                <a:off x="5351810" y="511523"/>
                <a:ext cx="442089" cy="550199"/>
              </a:xfrm>
              <a:custGeom>
                <a:avLst/>
                <a:gdLst/>
                <a:ahLst/>
                <a:cxnLst/>
                <a:rect l="l" t="t" r="r" b="b"/>
                <a:pathLst>
                  <a:path w="442089" h="550199" extrusionOk="0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" name="Google Shape;2588;p48">
                <a:extLst>
                  <a:ext uri="{FF2B5EF4-FFF2-40B4-BE49-F238E27FC236}">
                    <a16:creationId xmlns:a16="http://schemas.microsoft.com/office/drawing/2014/main" id="{429808F1-53E3-EC4C-497C-CCA5184D2AA1}"/>
                  </a:ext>
                </a:extLst>
              </p:cNvPr>
              <p:cNvSpPr/>
              <p:nvPr/>
            </p:nvSpPr>
            <p:spPr>
              <a:xfrm rot="10800000" flipH="1">
                <a:off x="5850605" y="511524"/>
                <a:ext cx="514188" cy="550199"/>
              </a:xfrm>
              <a:custGeom>
                <a:avLst/>
                <a:gdLst/>
                <a:ahLst/>
                <a:cxnLst/>
                <a:rect l="l" t="t" r="r" b="b"/>
                <a:pathLst>
                  <a:path w="514188" h="550199" extrusionOk="0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" name="Google Shape;2589;p48">
                <a:extLst>
                  <a:ext uri="{FF2B5EF4-FFF2-40B4-BE49-F238E27FC236}">
                    <a16:creationId xmlns:a16="http://schemas.microsoft.com/office/drawing/2014/main" id="{5834C1B6-073B-C707-C579-0CBCFA007031}"/>
                  </a:ext>
                </a:extLst>
              </p:cNvPr>
              <p:cNvSpPr/>
              <p:nvPr/>
            </p:nvSpPr>
            <p:spPr>
              <a:xfrm rot="10800000" flipH="1">
                <a:off x="6444549" y="341269"/>
                <a:ext cx="507450" cy="711794"/>
              </a:xfrm>
              <a:custGeom>
                <a:avLst/>
                <a:gdLst/>
                <a:ahLst/>
                <a:cxnLst/>
                <a:rect l="l" t="t" r="r" b="b"/>
                <a:pathLst>
                  <a:path w="507450" h="711794" extrusionOk="0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" name="Google Shape;2590;p48">
                <a:extLst>
                  <a:ext uri="{FF2B5EF4-FFF2-40B4-BE49-F238E27FC236}">
                    <a16:creationId xmlns:a16="http://schemas.microsoft.com/office/drawing/2014/main" id="{5188C598-D03F-5833-F434-9FED135C18D5}"/>
                  </a:ext>
                </a:extLst>
              </p:cNvPr>
              <p:cNvSpPr/>
              <p:nvPr/>
            </p:nvSpPr>
            <p:spPr>
              <a:xfrm rot="10800000" flipH="1">
                <a:off x="7026965" y="511524"/>
                <a:ext cx="547820" cy="550199"/>
              </a:xfrm>
              <a:custGeom>
                <a:avLst/>
                <a:gdLst/>
                <a:ahLst/>
                <a:cxnLst/>
                <a:rect l="l" t="t" r="r" b="b"/>
                <a:pathLst>
                  <a:path w="547820" h="550199" extrusionOk="0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" name="Google Shape;2591;p48">
                <a:extLst>
                  <a:ext uri="{FF2B5EF4-FFF2-40B4-BE49-F238E27FC236}">
                    <a16:creationId xmlns:a16="http://schemas.microsoft.com/office/drawing/2014/main" id="{68A34F19-707C-5306-902C-8D96C80154FC}"/>
                  </a:ext>
                </a:extLst>
              </p:cNvPr>
              <p:cNvSpPr/>
              <p:nvPr/>
            </p:nvSpPr>
            <p:spPr>
              <a:xfrm rot="10800000" flipH="1">
                <a:off x="7620910" y="511524"/>
                <a:ext cx="547810" cy="550199"/>
              </a:xfrm>
              <a:custGeom>
                <a:avLst/>
                <a:gdLst/>
                <a:ahLst/>
                <a:cxnLst/>
                <a:rect l="l" t="t" r="r" b="b"/>
                <a:pathLst>
                  <a:path w="547810" h="550199" extrusionOk="0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" name="Google Shape;2592;p48">
                <a:extLst>
                  <a:ext uri="{FF2B5EF4-FFF2-40B4-BE49-F238E27FC236}">
                    <a16:creationId xmlns:a16="http://schemas.microsoft.com/office/drawing/2014/main" id="{B223C233-FCF6-784F-2151-B517D050CF63}"/>
                  </a:ext>
                </a:extLst>
              </p:cNvPr>
              <p:cNvSpPr/>
              <p:nvPr/>
            </p:nvSpPr>
            <p:spPr>
              <a:xfrm rot="10800000" flipH="1">
                <a:off x="8248471" y="341271"/>
                <a:ext cx="134546" cy="711794"/>
              </a:xfrm>
              <a:custGeom>
                <a:avLst/>
                <a:gdLst/>
                <a:ahLst/>
                <a:cxnLst/>
                <a:rect l="l" t="t" r="r" b="b"/>
                <a:pathLst>
                  <a:path w="134546" h="711794" extrusionOk="0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" name="Google Shape;2593;p48">
                <a:extLst>
                  <a:ext uri="{FF2B5EF4-FFF2-40B4-BE49-F238E27FC236}">
                    <a16:creationId xmlns:a16="http://schemas.microsoft.com/office/drawing/2014/main" id="{F609C809-3FE6-CB90-76C6-5827C1AEFF90}"/>
                  </a:ext>
                </a:extLst>
              </p:cNvPr>
              <p:cNvSpPr/>
              <p:nvPr/>
            </p:nvSpPr>
            <p:spPr>
              <a:xfrm rot="10800000" flipH="1">
                <a:off x="184698" y="233060"/>
                <a:ext cx="2187639" cy="1094728"/>
              </a:xfrm>
              <a:custGeom>
                <a:avLst/>
                <a:gdLst/>
                <a:ahLst/>
                <a:cxnLst/>
                <a:rect l="l" t="t" r="r" b="b"/>
                <a:pathLst>
                  <a:path w="2187639" h="1094728" extrusionOk="0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84D5AF2-9C53-1AF1-8644-3331614028EB}"/>
              </a:ext>
            </a:extLst>
          </p:cNvPr>
          <p:cNvSpPr txBox="1"/>
          <p:nvPr/>
        </p:nvSpPr>
        <p:spPr>
          <a:xfrm>
            <a:off x="217437" y="5850958"/>
            <a:ext cx="38908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Contact Details:</a:t>
            </a:r>
          </a:p>
          <a:p>
            <a:r>
              <a:rPr lang="en-US" sz="1600" dirty="0"/>
              <a:t>- filotas.Theodosiou@vives.be</a:t>
            </a:r>
          </a:p>
          <a:p>
            <a:r>
              <a:rPr lang="nl-BE" altLang="nl-BE" sz="1400" dirty="0">
                <a:latin typeface="Arial" panose="020B0604020202020204" pitchFamily="34" charset="0"/>
              </a:rPr>
              <a:t>- www.linkedin.com/in/</a:t>
            </a:r>
            <a:r>
              <a:rPr lang="nl-BE" altLang="nl-BE" sz="1050" dirty="0">
                <a:latin typeface="Arial" panose="020B0604020202020204" pitchFamily="34" charset="0"/>
              </a:rPr>
              <a:t>filotas-theodosiou</a:t>
            </a:r>
          </a:p>
          <a:p>
            <a:endParaRPr lang="nl-B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5B334F-C000-7A04-29DA-9A58CD071EA7}"/>
              </a:ext>
            </a:extLst>
          </p:cNvPr>
          <p:cNvSpPr txBox="1"/>
          <p:nvPr/>
        </p:nvSpPr>
        <p:spPr>
          <a:xfrm>
            <a:off x="217437" y="5360511"/>
            <a:ext cx="619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Filotas Theodosiou</a:t>
            </a:r>
            <a:endParaRPr lang="nl-BE" sz="2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783CC4D-2BE0-D71E-721F-1F05309CF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644" y="5476576"/>
            <a:ext cx="1340733" cy="12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94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E56AECA-2149-CB2F-9217-52395F302211}"/>
              </a:ext>
            </a:extLst>
          </p:cNvPr>
          <p:cNvSpPr/>
          <p:nvPr/>
        </p:nvSpPr>
        <p:spPr>
          <a:xfrm>
            <a:off x="281354" y="6129495"/>
            <a:ext cx="2150347" cy="343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689C9-3125-E66C-7AB1-D3B73F28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Introduction to the Context</a:t>
            </a:r>
            <a:endParaRPr lang="nl-B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EA8FD4B-88BA-E143-2E14-F1EE1D60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3" y="1532863"/>
            <a:ext cx="1094805" cy="8711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9822FF-9D57-B04B-D810-CA0DCBD75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544" y="553816"/>
            <a:ext cx="3447703" cy="12229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77B063A-3A55-A510-2791-58B2DE32C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544" y="1850056"/>
            <a:ext cx="3366749" cy="1767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30B618-F481-3E07-9B95-0EBB4645C71A}"/>
              </a:ext>
            </a:extLst>
          </p:cNvPr>
          <p:cNvSpPr txBox="1"/>
          <p:nvPr/>
        </p:nvSpPr>
        <p:spPr>
          <a:xfrm>
            <a:off x="1274350" y="2539100"/>
            <a:ext cx="72904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1515"/>
                </a:solidFill>
              </a:rPr>
              <a:t>An explosion in the volume of data available: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Better understanding of the past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More accurate future predictions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F44372-53B0-0F3D-FC03-39728899DA25}"/>
              </a:ext>
            </a:extLst>
          </p:cNvPr>
          <p:cNvSpPr txBox="1"/>
          <p:nvPr/>
        </p:nvSpPr>
        <p:spPr>
          <a:xfrm>
            <a:off x="1293637" y="1595826"/>
            <a:ext cx="7353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“The combined use of computer software and educational theory and practice to facilitate learning.”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177EDED-8973-68CF-BD9C-BE6C62D98101}"/>
              </a:ext>
            </a:extLst>
          </p:cNvPr>
          <p:cNvGrpSpPr/>
          <p:nvPr/>
        </p:nvGrpSpPr>
        <p:grpSpPr>
          <a:xfrm>
            <a:off x="1688122" y="3330621"/>
            <a:ext cx="9755110" cy="3075776"/>
            <a:chOff x="1587418" y="3266254"/>
            <a:chExt cx="9755110" cy="307577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F30DEF9-6026-3722-0717-51BDDB9A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35588" y="4404529"/>
              <a:ext cx="8071256" cy="126310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A5977F2-6E47-59E9-63FF-D00C5DE29704}"/>
                </a:ext>
              </a:extLst>
            </p:cNvPr>
            <p:cNvSpPr txBox="1"/>
            <p:nvPr/>
          </p:nvSpPr>
          <p:spPr>
            <a:xfrm>
              <a:off x="2290596" y="4035197"/>
              <a:ext cx="1730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Data Collection</a:t>
              </a:r>
              <a:endParaRPr lang="nl-BE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746E39-2EEE-3510-C079-27D2A9C907C0}"/>
                </a:ext>
              </a:extLst>
            </p:cNvPr>
            <p:cNvSpPr txBox="1"/>
            <p:nvPr/>
          </p:nvSpPr>
          <p:spPr>
            <a:xfrm>
              <a:off x="4738327" y="4035197"/>
              <a:ext cx="1730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Data Analysis</a:t>
              </a:r>
              <a:endParaRPr lang="nl-BE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BDCC35C-058C-3456-3C69-CDD3CBCE61A0}"/>
                </a:ext>
              </a:extLst>
            </p:cNvPr>
            <p:cNvSpPr txBox="1"/>
            <p:nvPr/>
          </p:nvSpPr>
          <p:spPr>
            <a:xfrm>
              <a:off x="7475307" y="4035197"/>
              <a:ext cx="2098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Actionable Insights</a:t>
              </a:r>
              <a:endParaRPr lang="nl-BE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8BEDA06-BF59-9695-EB20-87C3DF2C69B4}"/>
                </a:ext>
              </a:extLst>
            </p:cNvPr>
            <p:cNvSpPr txBox="1"/>
            <p:nvPr/>
          </p:nvSpPr>
          <p:spPr>
            <a:xfrm>
              <a:off x="1809719" y="5667636"/>
              <a:ext cx="22113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Collect raw data from a learning platform</a:t>
              </a:r>
              <a:endParaRPr lang="nl-B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ED0E6A-59CB-732D-0960-ED8DD72861B0}"/>
                </a:ext>
              </a:extLst>
            </p:cNvPr>
            <p:cNvSpPr txBox="1"/>
            <p:nvPr/>
          </p:nvSpPr>
          <p:spPr>
            <a:xfrm>
              <a:off x="4350756" y="5667636"/>
              <a:ext cx="23218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Apply descriptive and/or predictive modelling</a:t>
              </a:r>
              <a:endParaRPr lang="nl-BE" sz="1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D60076-AEB3-CF05-206B-92095DCBE5FE}"/>
                </a:ext>
              </a:extLst>
            </p:cNvPr>
            <p:cNvSpPr txBox="1"/>
            <p:nvPr/>
          </p:nvSpPr>
          <p:spPr>
            <a:xfrm>
              <a:off x="7251734" y="5667635"/>
              <a:ext cx="25551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Perform informed decisions based on the gained insights</a:t>
              </a:r>
              <a:endParaRPr lang="nl-BE" sz="16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12AC56-BC29-1CD8-DB83-01C3AE299715}"/>
                </a:ext>
              </a:extLst>
            </p:cNvPr>
            <p:cNvSpPr txBox="1"/>
            <p:nvPr/>
          </p:nvSpPr>
          <p:spPr>
            <a:xfrm>
              <a:off x="3938733" y="3644378"/>
              <a:ext cx="3740361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Learning Analytics In n a Nutshell</a:t>
              </a:r>
              <a:endParaRPr lang="nl-BE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847B2B1-C5DE-FFDC-C2A2-DD7540F78B6B}"/>
                </a:ext>
              </a:extLst>
            </p:cNvPr>
            <p:cNvSpPr/>
            <p:nvPr/>
          </p:nvSpPr>
          <p:spPr>
            <a:xfrm>
              <a:off x="1587418" y="4035197"/>
              <a:ext cx="8490857" cy="2306833"/>
            </a:xfrm>
            <a:prstGeom prst="rect">
              <a:avLst/>
            </a:prstGeom>
            <a:noFill/>
            <a:ln w="3175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504E6F4-7341-6B77-8E63-AA7CEAB02DE8}"/>
                </a:ext>
              </a:extLst>
            </p:cNvPr>
            <p:cNvSpPr txBox="1"/>
            <p:nvPr/>
          </p:nvSpPr>
          <p:spPr>
            <a:xfrm>
              <a:off x="9806844" y="3266254"/>
              <a:ext cx="153568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nl-BE" sz="105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4C6321C-AB3C-A394-8AAF-77473A0C9AA3}"/>
              </a:ext>
            </a:extLst>
          </p:cNvPr>
          <p:cNvSpPr txBox="1"/>
          <p:nvPr/>
        </p:nvSpPr>
        <p:spPr>
          <a:xfrm>
            <a:off x="9917460" y="3559694"/>
            <a:ext cx="1427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Searches  for EdTech</a:t>
            </a:r>
            <a:endParaRPr lang="nl-BE" sz="1100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C31BDB-8B37-030F-2145-D464AFDCFBB0}"/>
              </a:ext>
            </a:extLst>
          </p:cNvPr>
          <p:cNvSpPr txBox="1"/>
          <p:nvPr/>
        </p:nvSpPr>
        <p:spPr>
          <a:xfrm>
            <a:off x="58435" y="6473427"/>
            <a:ext cx="11161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/>
              <a:t>Robinson, </a:t>
            </a:r>
            <a:r>
              <a:rPr lang="nl-BE" sz="1050" dirty="0" err="1"/>
              <a:t>Rhonda</a:t>
            </a:r>
            <a:r>
              <a:rPr lang="nl-BE" sz="1050" dirty="0"/>
              <a:t>; </a:t>
            </a:r>
            <a:r>
              <a:rPr lang="nl-BE" sz="1050" dirty="0" err="1"/>
              <a:t>Molenda</a:t>
            </a:r>
            <a:r>
              <a:rPr lang="nl-BE" sz="1050" dirty="0"/>
              <a:t>, Michael; </a:t>
            </a:r>
            <a:r>
              <a:rPr lang="nl-BE" sz="1050" dirty="0" err="1"/>
              <a:t>Rezabek</a:t>
            </a:r>
            <a:r>
              <a:rPr lang="nl-BE" sz="1050" dirty="0"/>
              <a:t>, </a:t>
            </a:r>
            <a:r>
              <a:rPr lang="nl-BE" sz="1050" dirty="0" err="1"/>
              <a:t>Landra</a:t>
            </a:r>
            <a:r>
              <a:rPr lang="nl-BE" sz="1050" dirty="0"/>
              <a:t>. </a:t>
            </a:r>
            <a:r>
              <a:rPr lang="nl-BE" sz="1050" dirty="0">
                <a:effectLst/>
                <a:hlinkClick r:id="rId6"/>
              </a:rPr>
              <a:t>"</a:t>
            </a:r>
            <a:r>
              <a:rPr lang="nl-BE" sz="1050" dirty="0" err="1">
                <a:effectLst/>
                <a:hlinkClick r:id="rId6"/>
              </a:rPr>
              <a:t>Facilitating</a:t>
            </a:r>
            <a:r>
              <a:rPr lang="nl-BE" sz="1050" dirty="0">
                <a:effectLst/>
                <a:hlinkClick r:id="rId6"/>
              </a:rPr>
              <a:t> Learning"</a:t>
            </a:r>
            <a:r>
              <a:rPr lang="nl-BE" sz="1050" dirty="0"/>
              <a:t> (PDF). </a:t>
            </a:r>
            <a:r>
              <a:rPr lang="nl-BE" sz="1050" i="1" dirty="0">
                <a:effectLst/>
              </a:rPr>
              <a:t>Association </a:t>
            </a:r>
            <a:r>
              <a:rPr lang="nl-BE" sz="1050" i="1" dirty="0" err="1">
                <a:effectLst/>
              </a:rPr>
              <a:t>for</a:t>
            </a:r>
            <a:r>
              <a:rPr lang="nl-BE" sz="1050" i="1" dirty="0">
                <a:effectLst/>
              </a:rPr>
              <a:t> </a:t>
            </a:r>
            <a:r>
              <a:rPr lang="nl-BE" sz="1050" i="1" dirty="0" err="1">
                <a:effectLst/>
              </a:rPr>
              <a:t>Educational</a:t>
            </a:r>
            <a:r>
              <a:rPr lang="nl-BE" sz="1050" i="1" dirty="0">
                <a:effectLst/>
              </a:rPr>
              <a:t> Communications </a:t>
            </a:r>
            <a:r>
              <a:rPr lang="nl-BE" sz="1050" i="1" dirty="0" err="1">
                <a:effectLst/>
              </a:rPr>
              <a:t>and</a:t>
            </a:r>
            <a:r>
              <a:rPr lang="nl-BE" sz="1050" i="1" dirty="0">
                <a:effectLst/>
              </a:rPr>
              <a:t> Technology</a:t>
            </a:r>
            <a:r>
              <a:rPr lang="nl-BE" sz="1050" dirty="0"/>
              <a:t>. </a:t>
            </a:r>
            <a:r>
              <a:rPr lang="nl-BE" sz="1050" dirty="0" err="1">
                <a:effectLst/>
                <a:hlinkClick r:id="rId7"/>
              </a:rPr>
              <a:t>Archived</a:t>
            </a:r>
            <a:r>
              <a:rPr lang="nl-BE" sz="1050" dirty="0"/>
              <a:t> (PDF) </a:t>
            </a:r>
            <a:r>
              <a:rPr lang="nl-BE" sz="1050" dirty="0" err="1"/>
              <a:t>from</a:t>
            </a:r>
            <a:r>
              <a:rPr lang="nl-BE" sz="1050" dirty="0"/>
              <a:t> </a:t>
            </a:r>
            <a:r>
              <a:rPr lang="nl-BE" sz="1050" dirty="0" err="1"/>
              <a:t>the</a:t>
            </a:r>
            <a:r>
              <a:rPr lang="nl-BE" sz="1050" dirty="0"/>
              <a:t> </a:t>
            </a:r>
            <a:r>
              <a:rPr lang="nl-BE" sz="1050" dirty="0" err="1"/>
              <a:t>original</a:t>
            </a:r>
            <a:r>
              <a:rPr lang="nl-BE" sz="1050" dirty="0"/>
              <a:t> on 22 September 2015. </a:t>
            </a:r>
            <a:r>
              <a:rPr lang="nl-BE" sz="1050" dirty="0" err="1"/>
              <a:t>Retrieved</a:t>
            </a:r>
            <a:r>
              <a:rPr lang="nl-BE" sz="1050" dirty="0"/>
              <a:t> 18 </a:t>
            </a:r>
            <a:r>
              <a:rPr lang="nl-BE" sz="1050" dirty="0" err="1"/>
              <a:t>March</a:t>
            </a:r>
            <a:r>
              <a:rPr lang="nl-BE" sz="1050" dirty="0"/>
              <a:t> 2016.</a:t>
            </a:r>
          </a:p>
        </p:txBody>
      </p:sp>
    </p:spTree>
    <p:extLst>
      <p:ext uri="{BB962C8B-B14F-4D97-AF65-F5344CB8AC3E}">
        <p14:creationId xmlns:p14="http://schemas.microsoft.com/office/powerpoint/2010/main" val="1193675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1408-9EA4-615E-E1A7-17181CC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Analytics: Benefits and Pitfalls</a:t>
            </a:r>
            <a:endParaRPr lang="nl-B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8740D33-664C-84A9-CE04-35DEC09A279D}"/>
              </a:ext>
            </a:extLst>
          </p:cNvPr>
          <p:cNvGrpSpPr/>
          <p:nvPr/>
        </p:nvGrpSpPr>
        <p:grpSpPr>
          <a:xfrm>
            <a:off x="6669349" y="1843115"/>
            <a:ext cx="5420014" cy="3616938"/>
            <a:chOff x="6771986" y="1908883"/>
            <a:chExt cx="5420014" cy="361693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90E465-B8B0-38DF-D152-26C455A4E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1986" y="1908883"/>
              <a:ext cx="5308770" cy="326571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195BB3-8F8D-5E37-EA9B-ED6186AE8F0F}"/>
                </a:ext>
              </a:extLst>
            </p:cNvPr>
            <p:cNvSpPr txBox="1"/>
            <p:nvPr/>
          </p:nvSpPr>
          <p:spPr>
            <a:xfrm>
              <a:off x="7249886" y="2901267"/>
              <a:ext cx="1175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92D050"/>
                  </a:solidFill>
                </a:rPr>
                <a:t>Academia</a:t>
              </a:r>
              <a:endParaRPr lang="nl-BE" b="1" dirty="0">
                <a:solidFill>
                  <a:srgbClr val="92D05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966FD9-7504-E5F3-CDC1-33025EDD2325}"/>
                </a:ext>
              </a:extLst>
            </p:cNvPr>
            <p:cNvSpPr txBox="1"/>
            <p:nvPr/>
          </p:nvSpPr>
          <p:spPr>
            <a:xfrm>
              <a:off x="11016343" y="2913937"/>
              <a:ext cx="1175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Industry</a:t>
              </a:r>
              <a:endParaRPr lang="nl-BE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F100DB-1563-34F8-6CAA-0D414DC657A2}"/>
                </a:ext>
              </a:extLst>
            </p:cNvPr>
            <p:cNvSpPr txBox="1"/>
            <p:nvPr/>
          </p:nvSpPr>
          <p:spPr>
            <a:xfrm>
              <a:off x="7837714" y="5187267"/>
              <a:ext cx="38535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Agency FB" panose="020B0503020202020204" pitchFamily="34" charset="0"/>
                </a:rPr>
                <a:t>Vikos</a:t>
              </a:r>
              <a:r>
                <a:rPr lang="en-US" sz="1600" dirty="0">
                  <a:latin typeface="Agency FB" panose="020B0503020202020204" pitchFamily="34" charset="0"/>
                </a:rPr>
                <a:t> Canyon in north-western Greece</a:t>
              </a:r>
              <a:endParaRPr lang="nl-BE" sz="1600" dirty="0">
                <a:latin typeface="Agency FB" panose="020B0503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6F6D65F-AF1D-CA41-3623-E7F7ADCC9237}"/>
              </a:ext>
            </a:extLst>
          </p:cNvPr>
          <p:cNvSpPr txBox="1"/>
          <p:nvPr/>
        </p:nvSpPr>
        <p:spPr>
          <a:xfrm>
            <a:off x="270588" y="1508033"/>
            <a:ext cx="5925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1515"/>
                </a:solidFill>
              </a:rPr>
              <a:t>Reported Benefits of Learning Analytics:</a:t>
            </a:r>
          </a:p>
          <a:p>
            <a:endParaRPr lang="en-US" sz="2000" dirty="0"/>
          </a:p>
          <a:p>
            <a:pPr marL="168275" indent="-168275">
              <a:buClr>
                <a:srgbClr val="FF1515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Reduce the dropout rate</a:t>
            </a:r>
          </a:p>
          <a:p>
            <a:pPr marL="168275" indent="-168275">
              <a:buClr>
                <a:srgbClr val="FF1515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Assist in curricula design</a:t>
            </a:r>
          </a:p>
          <a:p>
            <a:pPr marL="168275" indent="-168275">
              <a:buClr>
                <a:srgbClr val="FF1515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Create a more personalized learning environment</a:t>
            </a:r>
          </a:p>
          <a:p>
            <a:pPr marL="168275" indent="-168275">
              <a:buClr>
                <a:srgbClr val="FF1515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Provide indications of students exam performance</a:t>
            </a:r>
            <a:endParaRPr lang="nl-BE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F5130-D049-A31E-9C26-145A2A079610}"/>
              </a:ext>
            </a:extLst>
          </p:cNvPr>
          <p:cNvSpPr txBox="1"/>
          <p:nvPr/>
        </p:nvSpPr>
        <p:spPr>
          <a:xfrm>
            <a:off x="270588" y="3818753"/>
            <a:ext cx="65977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1515"/>
                </a:solidFill>
              </a:rPr>
              <a:t>The untold part of the story:</a:t>
            </a:r>
          </a:p>
          <a:p>
            <a:endParaRPr lang="en-US" sz="2000" dirty="0"/>
          </a:p>
          <a:p>
            <a:pPr marL="233363" indent="-233363">
              <a:buAutoNum type="arabicPeriod"/>
            </a:pPr>
            <a:r>
              <a:rPr lang="nl-BE" sz="2000" dirty="0" err="1"/>
              <a:t>Accuracy</a:t>
            </a:r>
            <a:r>
              <a:rPr lang="nl-BE" sz="2000" dirty="0"/>
              <a:t> over </a:t>
            </a:r>
            <a:r>
              <a:rPr lang="nl-BE" sz="2000" dirty="0" err="1"/>
              <a:t>early</a:t>
            </a:r>
            <a:r>
              <a:rPr lang="nl-BE" sz="2000" dirty="0"/>
              <a:t> </a:t>
            </a:r>
            <a:r>
              <a:rPr lang="nl-BE" sz="2000" dirty="0" err="1"/>
              <a:t>predictions</a:t>
            </a:r>
            <a:endParaRPr lang="nl-BE" sz="2000" dirty="0"/>
          </a:p>
          <a:p>
            <a:r>
              <a:rPr lang="nl-BE" sz="2000" dirty="0" err="1"/>
              <a:t>Forecasting</a:t>
            </a:r>
            <a:r>
              <a:rPr lang="nl-BE" sz="2000" dirty="0"/>
              <a:t> late </a:t>
            </a:r>
            <a:r>
              <a:rPr lang="nl-BE" sz="2000" dirty="0" err="1"/>
              <a:t>leaves</a:t>
            </a:r>
            <a:r>
              <a:rPr lang="nl-BE" sz="2000" dirty="0"/>
              <a:t> no time </a:t>
            </a:r>
            <a:r>
              <a:rPr lang="nl-BE" sz="2000" dirty="0" err="1"/>
              <a:t>for</a:t>
            </a:r>
            <a:r>
              <a:rPr lang="nl-BE" sz="2000" dirty="0"/>
              <a:t> </a:t>
            </a:r>
            <a:r>
              <a:rPr lang="nl-BE" sz="2000" dirty="0" err="1"/>
              <a:t>learning</a:t>
            </a:r>
            <a:r>
              <a:rPr lang="nl-BE" sz="2000" dirty="0"/>
              <a:t> </a:t>
            </a:r>
            <a:r>
              <a:rPr lang="nl-BE" sz="2000" dirty="0" err="1"/>
              <a:t>adjustments</a:t>
            </a:r>
            <a:endParaRPr lang="nl-BE" sz="2000" dirty="0"/>
          </a:p>
          <a:p>
            <a:endParaRPr lang="nl-BE" sz="2000" dirty="0"/>
          </a:p>
          <a:p>
            <a:r>
              <a:rPr lang="nl-BE" sz="2000" dirty="0"/>
              <a:t>2. Teachers </a:t>
            </a:r>
            <a:r>
              <a:rPr lang="nl-BE" sz="2000" dirty="0" err="1"/>
              <a:t>lack</a:t>
            </a:r>
            <a:r>
              <a:rPr lang="nl-BE" sz="2000" dirty="0"/>
              <a:t> of </a:t>
            </a:r>
            <a:r>
              <a:rPr lang="nl-BE" sz="2000" dirty="0" err="1"/>
              <a:t>confidence</a:t>
            </a:r>
            <a:r>
              <a:rPr lang="nl-BE" sz="2000" dirty="0"/>
              <a:t> in complex </a:t>
            </a:r>
            <a:r>
              <a:rPr lang="nl-BE" sz="2000" dirty="0" err="1"/>
              <a:t>predictive</a:t>
            </a:r>
            <a:r>
              <a:rPr lang="nl-BE" sz="2000" dirty="0"/>
              <a:t> </a:t>
            </a:r>
            <a:r>
              <a:rPr lang="nl-BE" sz="2000" dirty="0" err="1"/>
              <a:t>models</a:t>
            </a:r>
            <a:endParaRPr lang="nl-BE" sz="2000" dirty="0"/>
          </a:p>
          <a:p>
            <a:r>
              <a:rPr lang="nl-BE" sz="2000" dirty="0"/>
              <a:t>Limited </a:t>
            </a:r>
            <a:r>
              <a:rPr lang="nl-BE" sz="2000" dirty="0" err="1"/>
              <a:t>faith</a:t>
            </a:r>
            <a:r>
              <a:rPr lang="nl-BE" sz="2000" dirty="0"/>
              <a:t> in </a:t>
            </a:r>
            <a:r>
              <a:rPr lang="nl-BE" sz="2000" dirty="0" err="1"/>
              <a:t>predictions</a:t>
            </a:r>
            <a:r>
              <a:rPr lang="nl-BE" sz="2000" dirty="0"/>
              <a:t> </a:t>
            </a:r>
            <a:r>
              <a:rPr lang="nl-BE" sz="2000" dirty="0" err="1"/>
              <a:t>they</a:t>
            </a:r>
            <a:r>
              <a:rPr lang="nl-BE" sz="2000" dirty="0"/>
              <a:t> </a:t>
            </a:r>
            <a:r>
              <a:rPr lang="nl-BE" sz="2000" dirty="0" err="1"/>
              <a:t>cannot</a:t>
            </a:r>
            <a:r>
              <a:rPr lang="nl-BE" sz="2000" dirty="0"/>
              <a:t> </a:t>
            </a:r>
            <a:r>
              <a:rPr lang="nl-BE" sz="2000" dirty="0" err="1"/>
              <a:t>interpret</a:t>
            </a:r>
            <a:endParaRPr lang="nl-BE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E8464C-8B57-D364-BF12-990D2DB3C1BB}"/>
              </a:ext>
            </a:extLst>
          </p:cNvPr>
          <p:cNvSpPr txBox="1"/>
          <p:nvPr/>
        </p:nvSpPr>
        <p:spPr>
          <a:xfrm>
            <a:off x="228248" y="6399860"/>
            <a:ext cx="108550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effectLst/>
              </a:rPr>
              <a:t>Cui, Y., Chen, F., Shiri, A.,&amp; Fan, Y. (2019). Predictive analytic models of student success in higher education: A review of methodology. Information and Learning Sciences,120(3/4), 208–227. </a:t>
            </a:r>
            <a:r>
              <a:rPr lang="en-US" sz="1000" b="0" i="0" u="sng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http://dx.doi.org/10.1108/ILS-10-2018-0104</a:t>
            </a:r>
            <a:endParaRPr lang="nl-BE" sz="1000" dirty="0"/>
          </a:p>
        </p:txBody>
      </p:sp>
    </p:spTree>
    <p:extLst>
      <p:ext uri="{BB962C8B-B14F-4D97-AF65-F5344CB8AC3E}">
        <p14:creationId xmlns:p14="http://schemas.microsoft.com/office/powerpoint/2010/main" val="2871596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9D2F0-8A41-7D1C-F16C-7ACA262BD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046" y="2631531"/>
            <a:ext cx="10368268" cy="1337187"/>
          </a:xfrm>
        </p:spPr>
        <p:txBody>
          <a:bodyPr/>
          <a:lstStyle/>
          <a:p>
            <a:r>
              <a:rPr lang="en-US" dirty="0"/>
              <a:t>A Predictive Decision Support Framework</a:t>
            </a:r>
            <a:r>
              <a:rPr lang="nl-BE" dirty="0">
                <a:effectLst/>
                <a:latin typeface="Apple Color Emoji"/>
              </a:rPr>
              <a:t>📈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85933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2FA662D-DF4F-3A34-EDEB-9CAB9D211259}"/>
              </a:ext>
            </a:extLst>
          </p:cNvPr>
          <p:cNvSpPr/>
          <p:nvPr/>
        </p:nvSpPr>
        <p:spPr>
          <a:xfrm>
            <a:off x="10720553" y="6036906"/>
            <a:ext cx="1471447" cy="821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11F5A-3211-4859-FFA2-DD90E13F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Learning Environment</a:t>
            </a:r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E6C541-69E7-135E-2F2D-A81D19DBEB91}"/>
              </a:ext>
            </a:extLst>
          </p:cNvPr>
          <p:cNvSpPr txBox="1"/>
          <p:nvPr/>
        </p:nvSpPr>
        <p:spPr>
          <a:xfrm>
            <a:off x="150302" y="1387111"/>
            <a:ext cx="56533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single 1st year course.</a:t>
            </a:r>
          </a:p>
          <a:p>
            <a:endParaRPr lang="en-US" sz="2000" dirty="0"/>
          </a:p>
          <a:p>
            <a:pPr marL="233363" indent="-177800">
              <a:buFont typeface="Arial" panose="020B0604020202020204" pitchFamily="34" charset="0"/>
              <a:buChar char="•"/>
            </a:pPr>
            <a:r>
              <a:rPr lang="en-US" sz="2000" dirty="0"/>
              <a:t>Data collected from 3 academic years</a:t>
            </a:r>
          </a:p>
          <a:p>
            <a:pPr marL="233363" indent="-177800">
              <a:buFont typeface="Arial" panose="020B0604020202020204" pitchFamily="34" charset="0"/>
              <a:buChar char="•"/>
            </a:pPr>
            <a:r>
              <a:rPr lang="en-US" sz="2000" dirty="0"/>
              <a:t>Only the 1</a:t>
            </a:r>
            <a:r>
              <a:rPr lang="en-US" sz="2000" baseline="30000" dirty="0"/>
              <a:t>st</a:t>
            </a:r>
            <a:r>
              <a:rPr lang="en-US" sz="2000" dirty="0"/>
              <a:t> semester is considered</a:t>
            </a:r>
          </a:p>
          <a:p>
            <a:pPr marL="233363" indent="-1778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2 years Remote Learning – 1 year Hybrid Learning</a:t>
            </a:r>
          </a:p>
          <a:p>
            <a:pPr marL="233363" indent="-1778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5563"/>
            <a:endParaRPr lang="en-US" sz="2000" dirty="0"/>
          </a:p>
          <a:p>
            <a:endParaRPr lang="nl-BE" sz="2000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4780641D-DD03-3643-EDB8-15C76D5068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90FD87-7270-0860-88EE-374D493AA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701" y="1063691"/>
            <a:ext cx="5703225" cy="3066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220515-BB3D-C42B-667F-4233FEC3D1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20"/>
          <a:stretch/>
        </p:blipFill>
        <p:spPr>
          <a:xfrm>
            <a:off x="167706" y="4629094"/>
            <a:ext cx="2310772" cy="57685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E1C56A6-C10A-A7D0-8864-267A325B652B}"/>
              </a:ext>
            </a:extLst>
          </p:cNvPr>
          <p:cNvGrpSpPr/>
          <p:nvPr/>
        </p:nvGrpSpPr>
        <p:grpSpPr>
          <a:xfrm>
            <a:off x="2717689" y="3067554"/>
            <a:ext cx="2360114" cy="859778"/>
            <a:chOff x="3443463" y="3754567"/>
            <a:chExt cx="2500476" cy="970939"/>
          </a:xfrm>
        </p:grpSpPr>
        <p:pic>
          <p:nvPicPr>
            <p:cNvPr id="1036" name="Picture 12" descr="Open book - Free education icons">
              <a:extLst>
                <a:ext uri="{FF2B5EF4-FFF2-40B4-BE49-F238E27FC236}">
                  <a16:creationId xmlns:a16="http://schemas.microsoft.com/office/drawing/2014/main" id="{69D2F1E8-0D09-14C4-4578-3E5F5611F1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08233" y="3754569"/>
              <a:ext cx="970937" cy="970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1D4E56-B178-550E-DFA6-DD71BC15CDC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443463" y="4463894"/>
              <a:ext cx="25004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FF0000"/>
                  </a:solidFill>
                </a:rPr>
                <a:t>Material </a:t>
              </a:r>
              <a:endParaRPr lang="nl-BE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43CD72-757A-2E88-D2C4-5BE655722FF3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443463" y="3754567"/>
              <a:ext cx="25004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FF0000"/>
                  </a:solidFill>
                </a:rPr>
                <a:t>Course</a:t>
              </a:r>
              <a:endParaRPr lang="nl-BE" sz="11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21C1C6A-17C7-6929-3566-D8D511B30038}"/>
              </a:ext>
            </a:extLst>
          </p:cNvPr>
          <p:cNvCxnSpPr>
            <a:cxnSpLocks/>
          </p:cNvCxnSpPr>
          <p:nvPr/>
        </p:nvCxnSpPr>
        <p:spPr>
          <a:xfrm flipV="1">
            <a:off x="2419378" y="3681258"/>
            <a:ext cx="988248" cy="104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10" descr="Logos Quiz png images | PNGWing">
            <a:extLst>
              <a:ext uri="{FF2B5EF4-FFF2-40B4-BE49-F238E27FC236}">
                <a16:creationId xmlns:a16="http://schemas.microsoft.com/office/drawing/2014/main" id="{5F2C1A25-B349-1FEB-7AF0-D013D5345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836" y="4028925"/>
            <a:ext cx="865908" cy="86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0B6B87-32F3-3ED6-69A2-A8E61C515186}"/>
              </a:ext>
            </a:extLst>
          </p:cNvPr>
          <p:cNvCxnSpPr>
            <a:cxnSpLocks/>
          </p:cNvCxnSpPr>
          <p:nvPr/>
        </p:nvCxnSpPr>
        <p:spPr>
          <a:xfrm flipV="1">
            <a:off x="2561688" y="4490711"/>
            <a:ext cx="762728" cy="387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id="{09343BFE-7326-D6C1-9C19-2F78254B9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188" y="5016197"/>
            <a:ext cx="791116" cy="7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991246-32CF-69CB-C9AF-A640615AEBA1}"/>
              </a:ext>
            </a:extLst>
          </p:cNvPr>
          <p:cNvCxnSpPr>
            <a:cxnSpLocks/>
          </p:cNvCxnSpPr>
          <p:nvPr/>
        </p:nvCxnSpPr>
        <p:spPr>
          <a:xfrm>
            <a:off x="2527166" y="5174777"/>
            <a:ext cx="747256" cy="6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1F70E7C-0EB5-F016-B952-749BFE248376}"/>
              </a:ext>
            </a:extLst>
          </p:cNvPr>
          <p:cNvGrpSpPr/>
          <p:nvPr/>
        </p:nvGrpSpPr>
        <p:grpSpPr>
          <a:xfrm>
            <a:off x="2743733" y="5906403"/>
            <a:ext cx="2360114" cy="973756"/>
            <a:chOff x="2306971" y="3818171"/>
            <a:chExt cx="2500476" cy="1042100"/>
          </a:xfrm>
        </p:grpSpPr>
        <p:pic>
          <p:nvPicPr>
            <p:cNvPr id="11" name="Picture 14" descr="Exam - Free education icons">
              <a:extLst>
                <a:ext uri="{FF2B5EF4-FFF2-40B4-BE49-F238E27FC236}">
                  <a16:creationId xmlns:a16="http://schemas.microsoft.com/office/drawing/2014/main" id="{4AF62721-85EB-F8C1-8F8E-A45CB26213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1742" y="3847924"/>
              <a:ext cx="970934" cy="970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8D58A0-3E15-185D-1DD1-73734EBC7B4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306971" y="4580300"/>
              <a:ext cx="2500476" cy="279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Exam</a:t>
              </a:r>
              <a:endParaRPr lang="nl-B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F47906-1048-C247-F8B0-8815D210A5FE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306971" y="3818171"/>
              <a:ext cx="2500476" cy="279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Trial</a:t>
              </a:r>
              <a:r>
                <a:rPr lang="en-US" sz="1100" b="1" dirty="0">
                  <a:solidFill>
                    <a:srgbClr val="FF0000"/>
                  </a:solidFill>
                </a:rPr>
                <a:t> </a:t>
              </a:r>
              <a:endParaRPr lang="nl-BE" sz="11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1EAD0D-8FA4-1DDB-BD98-D4EFB7BB27DD}"/>
              </a:ext>
            </a:extLst>
          </p:cNvPr>
          <p:cNvCxnSpPr>
            <a:cxnSpLocks/>
          </p:cNvCxnSpPr>
          <p:nvPr/>
        </p:nvCxnSpPr>
        <p:spPr>
          <a:xfrm>
            <a:off x="2357329" y="5314920"/>
            <a:ext cx="967087" cy="92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52C4EDE-AA16-8744-5C78-87B9DDBD3B29}"/>
              </a:ext>
            </a:extLst>
          </p:cNvPr>
          <p:cNvGrpSpPr/>
          <p:nvPr/>
        </p:nvGrpSpPr>
        <p:grpSpPr>
          <a:xfrm>
            <a:off x="4910097" y="4108680"/>
            <a:ext cx="7114197" cy="2724418"/>
            <a:chOff x="5045900" y="4084568"/>
            <a:chExt cx="6178464" cy="233945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802D0A-F9EC-9E09-A298-62CF851E6683}"/>
                </a:ext>
              </a:extLst>
            </p:cNvPr>
            <p:cNvSpPr txBox="1"/>
            <p:nvPr/>
          </p:nvSpPr>
          <p:spPr>
            <a:xfrm>
              <a:off x="6784150" y="4084568"/>
              <a:ext cx="347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25EA8"/>
                  </a:solidFill>
                </a:rPr>
                <a:t>Potential issue with Data Shift?</a:t>
              </a:r>
              <a:endParaRPr lang="nl-BE" b="1" dirty="0">
                <a:solidFill>
                  <a:srgbClr val="225EA8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525342A-D1DC-6772-959D-C9B73AE2E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45900" y="4355279"/>
              <a:ext cx="6178464" cy="2068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0047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AA7BA-07AD-DA0C-FC1E-E2DCFB8B2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An Interpretable Decision Support Framework:</a:t>
            </a:r>
            <a:br>
              <a:rPr lang="en-US" dirty="0"/>
            </a:br>
            <a:r>
              <a:rPr lang="en-US" sz="2700" dirty="0"/>
              <a:t>Using Predictive Modelling to Boost Students Exam Performance</a:t>
            </a:r>
            <a:endParaRPr lang="nl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29DC1-A593-5DBE-7908-865422E317A0}"/>
              </a:ext>
            </a:extLst>
          </p:cNvPr>
          <p:cNvSpPr txBox="1"/>
          <p:nvPr/>
        </p:nvSpPr>
        <p:spPr>
          <a:xfrm>
            <a:off x="381574" y="1539551"/>
            <a:ext cx="113470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1515"/>
                </a:solidFill>
              </a:rPr>
              <a:t>The Objective of this Work: </a:t>
            </a:r>
            <a:r>
              <a:rPr lang="en-US" sz="2000" dirty="0"/>
              <a:t>A Predictive Decision Support Framework</a:t>
            </a:r>
            <a:r>
              <a:rPr lang="nl-BE" sz="2000" dirty="0">
                <a:effectLst/>
                <a:latin typeface="Apple Color Emoji"/>
              </a:rPr>
              <a:t> 📈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>
                <a:solidFill>
                  <a:srgbClr val="FF1515"/>
                </a:solidFill>
              </a:rPr>
              <a:t>Out aim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 err="1">
                <a:latin typeface="Apple Color Emoji"/>
              </a:rPr>
              <a:t>Predicting</a:t>
            </a:r>
            <a:r>
              <a:rPr lang="nl-BE" sz="2000" dirty="0">
                <a:latin typeface="Apple Color Emoji"/>
              </a:rPr>
              <a:t> </a:t>
            </a:r>
            <a:r>
              <a:rPr lang="nl-BE" sz="2000" dirty="0" err="1">
                <a:latin typeface="Apple Color Emoji"/>
              </a:rPr>
              <a:t>Early</a:t>
            </a:r>
            <a:r>
              <a:rPr lang="nl-BE" sz="2000" dirty="0">
                <a:latin typeface="Apple Color Emoji"/>
              </a:rPr>
              <a:t> </a:t>
            </a:r>
            <a:r>
              <a:rPr lang="nl-BE" sz="2000" dirty="0">
                <a:effectLst/>
                <a:latin typeface="Apple Color Emoji"/>
              </a:rPr>
              <a:t>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 err="1">
                <a:latin typeface="Apple Color Emoji"/>
              </a:rPr>
              <a:t>Predicting</a:t>
            </a:r>
            <a:r>
              <a:rPr lang="nl-BE" sz="2000" dirty="0">
                <a:latin typeface="Apple Color Emoji"/>
              </a:rPr>
              <a:t> </a:t>
            </a:r>
            <a:r>
              <a:rPr lang="nl-BE" sz="2000" dirty="0" err="1">
                <a:latin typeface="Apple Color Emoji"/>
              </a:rPr>
              <a:t>Accurately</a:t>
            </a:r>
            <a:r>
              <a:rPr lang="nl-BE" sz="2000" dirty="0">
                <a:latin typeface="Apple Color Emoji"/>
              </a:rPr>
              <a:t> </a:t>
            </a:r>
            <a:r>
              <a:rPr lang="nl-BE" sz="2000" dirty="0">
                <a:effectLst/>
                <a:latin typeface="Apple Color Emoji"/>
              </a:rPr>
              <a:t>🎯</a:t>
            </a:r>
            <a:endParaRPr lang="nl-BE" sz="2000" dirty="0">
              <a:latin typeface="Apple Color Emoj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 err="1">
                <a:latin typeface="Apple Color Emoji"/>
              </a:rPr>
              <a:t>Predicting</a:t>
            </a:r>
            <a:r>
              <a:rPr lang="nl-BE" sz="2000" dirty="0">
                <a:latin typeface="Apple Color Emoji"/>
              </a:rPr>
              <a:t> </a:t>
            </a:r>
            <a:r>
              <a:rPr lang="nl-BE" sz="2000" dirty="0" err="1">
                <a:latin typeface="Apple Color Emoji"/>
              </a:rPr>
              <a:t>Interpretably</a:t>
            </a:r>
            <a:r>
              <a:rPr lang="nl-BE" sz="2000" dirty="0">
                <a:latin typeface="Apple Color Emoji"/>
              </a:rPr>
              <a:t> </a:t>
            </a:r>
            <a:r>
              <a:rPr lang="nl-BE" sz="2000" dirty="0">
                <a:effectLst/>
                <a:latin typeface="Apple Color Emoji"/>
              </a:rPr>
              <a:t>💡</a:t>
            </a:r>
            <a:endParaRPr lang="nl-BE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08D078-AB94-8A13-81ED-01CF700A1357}"/>
              </a:ext>
            </a:extLst>
          </p:cNvPr>
          <p:cNvGrpSpPr/>
          <p:nvPr/>
        </p:nvGrpSpPr>
        <p:grpSpPr>
          <a:xfrm>
            <a:off x="1492898" y="3859781"/>
            <a:ext cx="8686800" cy="2162208"/>
            <a:chOff x="1632857" y="3729152"/>
            <a:chExt cx="8686800" cy="21622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49F9EF-0DCB-EB55-93FC-3BFB19B960B5}"/>
                </a:ext>
              </a:extLst>
            </p:cNvPr>
            <p:cNvGrpSpPr/>
            <p:nvPr/>
          </p:nvGrpSpPr>
          <p:grpSpPr>
            <a:xfrm>
              <a:off x="1632857" y="3729152"/>
              <a:ext cx="8686800" cy="2162208"/>
              <a:chOff x="1632857" y="3729152"/>
              <a:chExt cx="8686800" cy="216220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2F0249B-E75A-0281-C52B-1291AFC19CE3}"/>
                  </a:ext>
                </a:extLst>
              </p:cNvPr>
              <p:cNvGrpSpPr/>
              <p:nvPr/>
            </p:nvGrpSpPr>
            <p:grpSpPr>
              <a:xfrm>
                <a:off x="1632857" y="4089126"/>
                <a:ext cx="8686800" cy="1802234"/>
                <a:chOff x="1614196" y="4462350"/>
                <a:chExt cx="8686800" cy="1802234"/>
              </a:xfrm>
            </p:grpSpPr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72A6C85B-371E-9865-0782-BD590B595175}"/>
                    </a:ext>
                  </a:extLst>
                </p:cNvPr>
                <p:cNvSpPr/>
                <p:nvPr/>
              </p:nvSpPr>
              <p:spPr>
                <a:xfrm>
                  <a:off x="1614196" y="4510258"/>
                  <a:ext cx="8686800" cy="1754326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BE"/>
                </a:p>
              </p:txBody>
            </p:sp>
            <p:pic>
              <p:nvPicPr>
                <p:cNvPr id="11" name="Graphic 10" descr="Cloud outline">
                  <a:extLst>
                    <a:ext uri="{FF2B5EF4-FFF2-40B4-BE49-F238E27FC236}">
                      <a16:creationId xmlns:a16="http://schemas.microsoft.com/office/drawing/2014/main" id="{3E0FF7AC-AB96-5CE3-DF40-8274E9EC07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5550" y="4462350"/>
                  <a:ext cx="1339397" cy="1339397"/>
                </a:xfrm>
                <a:prstGeom prst="rect">
                  <a:avLst/>
                </a:prstGeom>
              </p:spPr>
            </p:pic>
            <p:pic>
              <p:nvPicPr>
                <p:cNvPr id="13" name="Graphic 12" descr="Gears outline">
                  <a:extLst>
                    <a:ext uri="{FF2B5EF4-FFF2-40B4-BE49-F238E27FC236}">
                      <a16:creationId xmlns:a16="http://schemas.microsoft.com/office/drawing/2014/main" id="{3E0F70EB-6623-4239-8BC4-DF72B6B7F5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91758" y="4596585"/>
                  <a:ext cx="1056967" cy="1056967"/>
                </a:xfrm>
                <a:prstGeom prst="rect">
                  <a:avLst/>
                </a:prstGeom>
              </p:spPr>
            </p:pic>
            <p:pic>
              <p:nvPicPr>
                <p:cNvPr id="15" name="Graphic 14" descr="Robot outline">
                  <a:extLst>
                    <a:ext uri="{FF2B5EF4-FFF2-40B4-BE49-F238E27FC236}">
                      <a16:creationId xmlns:a16="http://schemas.microsoft.com/office/drawing/2014/main" id="{EA9A4901-0B87-54E4-C280-9DDAE2E850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9431" y="4597412"/>
                  <a:ext cx="1056967" cy="1056967"/>
                </a:xfrm>
                <a:prstGeom prst="rect">
                  <a:avLst/>
                </a:prstGeom>
              </p:spPr>
            </p:pic>
            <p:pic>
              <p:nvPicPr>
                <p:cNvPr id="17" name="Graphic 16" descr="Lights On outline">
                  <a:extLst>
                    <a:ext uri="{FF2B5EF4-FFF2-40B4-BE49-F238E27FC236}">
                      <a16:creationId xmlns:a16="http://schemas.microsoft.com/office/drawing/2014/main" id="{6A6381EC-4CC9-2E78-2702-00F83734CD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10058" y="4622842"/>
                  <a:ext cx="1056967" cy="1056967"/>
                </a:xfrm>
                <a:prstGeom prst="rect">
                  <a:avLst/>
                </a:prstGeom>
              </p:spPr>
            </p:pic>
            <p:pic>
              <p:nvPicPr>
                <p:cNvPr id="19" name="Graphic 18" descr="Chat bubble outline">
                  <a:extLst>
                    <a:ext uri="{FF2B5EF4-FFF2-40B4-BE49-F238E27FC236}">
                      <a16:creationId xmlns:a16="http://schemas.microsoft.com/office/drawing/2014/main" id="{8A67DD5D-3CD4-6FDF-01CF-CAD2EB896B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7731" y="4622842"/>
                  <a:ext cx="1081553" cy="1081553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1C602EA-A6CD-12CC-65FE-EAB75E06D781}"/>
                    </a:ext>
                  </a:extLst>
                </p:cNvPr>
                <p:cNvSpPr txBox="1"/>
                <p:nvPr/>
              </p:nvSpPr>
              <p:spPr>
                <a:xfrm>
                  <a:off x="3399268" y="5641259"/>
                  <a:ext cx="161419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1515"/>
                      </a:solidFill>
                    </a:rPr>
                    <a:t>Feature Engineering</a:t>
                  </a:r>
                  <a:endParaRPr lang="nl-BE" sz="1600" dirty="0">
                    <a:solidFill>
                      <a:srgbClr val="FF1515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85298A4-1BC8-7148-AD47-AB17D4967CE1}"/>
                    </a:ext>
                  </a:extLst>
                </p:cNvPr>
                <p:cNvSpPr txBox="1"/>
                <p:nvPr/>
              </p:nvSpPr>
              <p:spPr>
                <a:xfrm>
                  <a:off x="1614196" y="5641259"/>
                  <a:ext cx="161419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1515"/>
                      </a:solidFill>
                    </a:rPr>
                    <a:t>Data </a:t>
                  </a:r>
                </a:p>
                <a:p>
                  <a:pPr algn="ctr"/>
                  <a:r>
                    <a:rPr lang="en-US" sz="1600" dirty="0">
                      <a:solidFill>
                        <a:srgbClr val="FF1515"/>
                      </a:solidFill>
                    </a:rPr>
                    <a:t>Collection</a:t>
                  </a:r>
                  <a:endParaRPr lang="nl-BE" sz="1600" dirty="0">
                    <a:solidFill>
                      <a:srgbClr val="FF1515"/>
                    </a:solidFill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87368C5-ADE5-8E5D-2453-46CD4769C1A4}"/>
                    </a:ext>
                  </a:extLst>
                </p:cNvPr>
                <p:cNvSpPr txBox="1"/>
                <p:nvPr/>
              </p:nvSpPr>
              <p:spPr>
                <a:xfrm>
                  <a:off x="5041870" y="5641259"/>
                  <a:ext cx="161419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1515"/>
                      </a:solidFill>
                    </a:rPr>
                    <a:t>Model </a:t>
                  </a:r>
                </a:p>
                <a:p>
                  <a:pPr algn="ctr"/>
                  <a:r>
                    <a:rPr lang="en-US" sz="1600" dirty="0">
                      <a:solidFill>
                        <a:srgbClr val="FF1515"/>
                      </a:solidFill>
                    </a:rPr>
                    <a:t>Fitting</a:t>
                  </a:r>
                  <a:endParaRPr lang="nl-BE" sz="1600" dirty="0">
                    <a:solidFill>
                      <a:srgbClr val="FF1515"/>
                    </a:solidFill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E0429A4-CC2A-7FAB-0798-424C48619500}"/>
                    </a:ext>
                  </a:extLst>
                </p:cNvPr>
                <p:cNvSpPr txBox="1"/>
                <p:nvPr/>
              </p:nvSpPr>
              <p:spPr>
                <a:xfrm>
                  <a:off x="6827325" y="5641259"/>
                  <a:ext cx="161419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1515"/>
                      </a:solidFill>
                    </a:rPr>
                    <a:t>Prediction</a:t>
                  </a:r>
                  <a:r>
                    <a:rPr lang="nl-BE" sz="1600" dirty="0">
                      <a:solidFill>
                        <a:srgbClr val="FF1515"/>
                      </a:solidFill>
                    </a:rPr>
                    <a:t>s’</a:t>
                  </a:r>
                </a:p>
                <a:p>
                  <a:pPr algn="ctr"/>
                  <a:r>
                    <a:rPr lang="nl-BE" sz="1600" dirty="0" err="1">
                      <a:solidFill>
                        <a:srgbClr val="FF1515"/>
                      </a:solidFill>
                    </a:rPr>
                    <a:t>Explanations</a:t>
                  </a:r>
                  <a:endParaRPr lang="en-US" sz="1600" dirty="0">
                    <a:solidFill>
                      <a:srgbClr val="FF1515"/>
                    </a:solidFill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38C9971-91D0-B18C-FF42-3E1DAD266B3C}"/>
                    </a:ext>
                  </a:extLst>
                </p:cNvPr>
                <p:cNvSpPr txBox="1"/>
                <p:nvPr/>
              </p:nvSpPr>
              <p:spPr>
                <a:xfrm>
                  <a:off x="8469927" y="5641258"/>
                  <a:ext cx="161419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1515"/>
                      </a:solidFill>
                    </a:rPr>
                    <a:t>Student</a:t>
                  </a:r>
                </a:p>
                <a:p>
                  <a:pPr algn="ctr"/>
                  <a:r>
                    <a:rPr lang="en-US" sz="1600" dirty="0">
                      <a:solidFill>
                        <a:srgbClr val="FF1515"/>
                      </a:solidFill>
                    </a:rPr>
                    <a:t>Prompting</a:t>
                  </a:r>
                  <a:endParaRPr lang="nl-BE" sz="1600" dirty="0">
                    <a:solidFill>
                      <a:srgbClr val="FF1515"/>
                    </a:solidFill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D89EA8-A1A2-0668-7E3B-2BF7B9DC6448}"/>
                  </a:ext>
                </a:extLst>
              </p:cNvPr>
              <p:cNvSpPr txBox="1"/>
              <p:nvPr/>
            </p:nvSpPr>
            <p:spPr>
              <a:xfrm>
                <a:off x="4664750" y="3729152"/>
                <a:ext cx="27598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225EA8"/>
                    </a:solidFill>
                  </a:rPr>
                  <a:t>The Proposed Framework</a:t>
                </a:r>
                <a:endParaRPr lang="nl-BE" b="1" dirty="0">
                  <a:solidFill>
                    <a:srgbClr val="225EA8"/>
                  </a:solidFill>
                </a:endParaRPr>
              </a:p>
            </p:txBody>
          </p:sp>
        </p:grp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3CCA9D64-E7B5-B1C2-CACB-5370048B1C35}"/>
                </a:ext>
              </a:extLst>
            </p:cNvPr>
            <p:cNvSpPr/>
            <p:nvPr/>
          </p:nvSpPr>
          <p:spPr>
            <a:xfrm>
              <a:off x="3234962" y="4702629"/>
              <a:ext cx="463366" cy="242595"/>
            </a:xfrm>
            <a:prstGeom prst="rightArrow">
              <a:avLst/>
            </a:prstGeom>
            <a:solidFill>
              <a:srgbClr val="225EA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9AA39C9E-FB71-B490-81E6-EB4EB1BC3607}"/>
                </a:ext>
              </a:extLst>
            </p:cNvPr>
            <p:cNvSpPr/>
            <p:nvPr/>
          </p:nvSpPr>
          <p:spPr>
            <a:xfrm>
              <a:off x="4809224" y="4725159"/>
              <a:ext cx="463366" cy="242595"/>
            </a:xfrm>
            <a:prstGeom prst="rightArrow">
              <a:avLst/>
            </a:prstGeom>
            <a:solidFill>
              <a:srgbClr val="225EA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AB4BE960-48CD-B853-FDB8-09893B98518B}"/>
                </a:ext>
              </a:extLst>
            </p:cNvPr>
            <p:cNvSpPr/>
            <p:nvPr/>
          </p:nvSpPr>
          <p:spPr>
            <a:xfrm>
              <a:off x="6555206" y="4746382"/>
              <a:ext cx="463366" cy="242595"/>
            </a:xfrm>
            <a:prstGeom prst="rightArrow">
              <a:avLst/>
            </a:prstGeom>
            <a:solidFill>
              <a:srgbClr val="225EA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F5586D17-0F52-195A-37EA-D24C44EE3641}"/>
                </a:ext>
              </a:extLst>
            </p:cNvPr>
            <p:cNvSpPr/>
            <p:nvPr/>
          </p:nvSpPr>
          <p:spPr>
            <a:xfrm>
              <a:off x="8335966" y="4719696"/>
              <a:ext cx="463366" cy="242595"/>
            </a:xfrm>
            <a:prstGeom prst="rightArrow">
              <a:avLst/>
            </a:prstGeom>
            <a:solidFill>
              <a:srgbClr val="225EA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714410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9D2F0-8A41-7D1C-F16C-7ACA262BD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409" y="2500604"/>
            <a:ext cx="6341182" cy="2149249"/>
          </a:xfrm>
        </p:spPr>
        <p:txBody>
          <a:bodyPr/>
          <a:lstStyle/>
          <a:p>
            <a:pPr algn="ctr"/>
            <a:br>
              <a:rPr lang="nl-BE" dirty="0">
                <a:latin typeface="Apple Color Emoji"/>
              </a:rPr>
            </a:br>
            <a:br>
              <a:rPr lang="nl-BE" dirty="0">
                <a:latin typeface="Apple Color Emoji"/>
              </a:rPr>
            </a:br>
            <a:br>
              <a:rPr lang="nl-BE" dirty="0">
                <a:latin typeface="Apple Color Emoji"/>
              </a:rPr>
            </a:br>
            <a:r>
              <a:rPr lang="nl-BE" dirty="0" err="1">
                <a:latin typeface="Apple Color Emoji"/>
              </a:rPr>
              <a:t>Forecasting</a:t>
            </a:r>
            <a:r>
              <a:rPr lang="nl-BE" dirty="0">
                <a:latin typeface="Apple Color Emoji"/>
              </a:rPr>
              <a:t> </a:t>
            </a:r>
            <a:r>
              <a:rPr lang="nl-BE" dirty="0" err="1">
                <a:latin typeface="Apple Color Emoji"/>
              </a:rPr>
              <a:t>Methodology</a:t>
            </a:r>
            <a:r>
              <a:rPr lang="nl-BE" dirty="0">
                <a:latin typeface="Apple Color Emoji"/>
              </a:rPr>
              <a:t>:</a:t>
            </a:r>
            <a:br>
              <a:rPr lang="nl-BE" dirty="0">
                <a:latin typeface="Apple Color Emoji"/>
              </a:rPr>
            </a:br>
            <a:r>
              <a:rPr lang="nl-BE" sz="3600" dirty="0">
                <a:solidFill>
                  <a:srgbClr val="FF1515"/>
                </a:solidFill>
                <a:latin typeface="Apple Color Emoji"/>
              </a:rPr>
              <a:t>1. </a:t>
            </a:r>
            <a:r>
              <a:rPr lang="nl-BE" sz="3600" dirty="0" err="1">
                <a:solidFill>
                  <a:srgbClr val="FF1515"/>
                </a:solidFill>
                <a:latin typeface="Apple Color Emoji"/>
              </a:rPr>
              <a:t>Predicting</a:t>
            </a:r>
            <a:r>
              <a:rPr lang="nl-BE" sz="3600" dirty="0">
                <a:solidFill>
                  <a:srgbClr val="FF1515"/>
                </a:solidFill>
                <a:latin typeface="Apple Color Emoji"/>
              </a:rPr>
              <a:t> </a:t>
            </a:r>
            <a:r>
              <a:rPr lang="nl-BE" sz="3600" dirty="0" err="1">
                <a:solidFill>
                  <a:srgbClr val="FF1515"/>
                </a:solidFill>
                <a:latin typeface="Apple Color Emoji"/>
              </a:rPr>
              <a:t>Early</a:t>
            </a:r>
            <a:r>
              <a:rPr lang="nl-BE" sz="3600" dirty="0">
                <a:solidFill>
                  <a:srgbClr val="FF1515"/>
                </a:solidFill>
                <a:latin typeface="Apple Color Emoji"/>
              </a:rPr>
              <a:t> </a:t>
            </a:r>
            <a:r>
              <a:rPr lang="nl-BE" sz="3600" dirty="0">
                <a:solidFill>
                  <a:srgbClr val="FF1515"/>
                </a:solidFill>
                <a:effectLst/>
                <a:latin typeface="Apple Color Emoji"/>
              </a:rPr>
              <a:t>⏰</a:t>
            </a:r>
            <a:br>
              <a:rPr lang="nl-BE" sz="3600" dirty="0">
                <a:solidFill>
                  <a:srgbClr val="FF1515"/>
                </a:solidFill>
                <a:effectLst/>
                <a:latin typeface="Apple Color Emoji"/>
              </a:rPr>
            </a:br>
            <a:endParaRPr lang="nl-BE" dirty="0">
              <a:solidFill>
                <a:srgbClr val="FF15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477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CBFA-A97C-E606-6A8E-29BA480AC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Date Selection</a:t>
            </a:r>
            <a:endParaRPr lang="nl-BE" dirty="0"/>
          </a:p>
        </p:txBody>
      </p:sp>
      <p:pic>
        <p:nvPicPr>
          <p:cNvPr id="5" name="Google Shape;1667;p37">
            <a:extLst>
              <a:ext uri="{FF2B5EF4-FFF2-40B4-BE49-F238E27FC236}">
                <a16:creationId xmlns:a16="http://schemas.microsoft.com/office/drawing/2014/main" id="{6C043E72-32DB-D280-B808-3AC6E89102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954" y="2308940"/>
            <a:ext cx="9006374" cy="399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52F50D-A0E7-556E-D558-24E12BDD93F9}"/>
              </a:ext>
            </a:extLst>
          </p:cNvPr>
          <p:cNvSpPr txBox="1"/>
          <p:nvPr/>
        </p:nvSpPr>
        <p:spPr>
          <a:xfrm>
            <a:off x="306929" y="1567542"/>
            <a:ext cx="1088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1515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Leave Enough Time for Behavioral Adjustment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72189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ISF2023</Template>
  <TotalTime>0</TotalTime>
  <Words>1373</Words>
  <Application>Microsoft Office PowerPoint</Application>
  <PresentationFormat>Widescreen</PresentationFormat>
  <Paragraphs>241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Agency FB</vt:lpstr>
      <vt:lpstr>Apple Color Emoji</vt:lpstr>
      <vt:lpstr>Arial</vt:lpstr>
      <vt:lpstr>Calibri</vt:lpstr>
      <vt:lpstr>Calibri Light</vt:lpstr>
      <vt:lpstr>Cambria Math</vt:lpstr>
      <vt:lpstr>Quattrocento Sans</vt:lpstr>
      <vt:lpstr>Office Theme</vt:lpstr>
      <vt:lpstr>A Tree-Based Framework for Student Performance Forecasting: Early Predictive Modelling and Individualized Behavioral Intervention</vt:lpstr>
      <vt:lpstr>Agenda</vt:lpstr>
      <vt:lpstr>A Brief Introduction to the Context</vt:lpstr>
      <vt:lpstr>Learning Analytics: Benefits and Pitfalls</vt:lpstr>
      <vt:lpstr>A Predictive Decision Support Framework📈</vt:lpstr>
      <vt:lpstr>Setting up the Learning Environment</vt:lpstr>
      <vt:lpstr>An Interpretable Decision Support Framework: Using Predictive Modelling to Boost Students Exam Performance</vt:lpstr>
      <vt:lpstr>   Forecasting Methodology: 1. Predicting Early ⏰ </vt:lpstr>
      <vt:lpstr>Forecasting Date Selection</vt:lpstr>
      <vt:lpstr>Forecasting Date Selection</vt:lpstr>
      <vt:lpstr>Forecasting Date Selection</vt:lpstr>
      <vt:lpstr>Forecasting Date Selection</vt:lpstr>
      <vt:lpstr>   Forecasting Methodology: 2. Predicting Accurately 🎯 </vt:lpstr>
      <vt:lpstr>Model Selection: The thought process</vt:lpstr>
      <vt:lpstr>Model Selection: Final Model Selection</vt:lpstr>
      <vt:lpstr>Embracing the Uncertain Future</vt:lpstr>
      <vt:lpstr>   Forecasting Methodology: 2. Predicting Interpretably💡 </vt:lpstr>
      <vt:lpstr>Explain your predictions </vt:lpstr>
      <vt:lpstr>Some Explanations…</vt:lpstr>
      <vt:lpstr>Behavioral Adjustment</vt:lpstr>
      <vt:lpstr>Turning Explanations into Prompts </vt:lpstr>
      <vt:lpstr>Did Prompting Worked? Some Initial Results</vt:lpstr>
      <vt:lpstr>Things to Discuss</vt:lpstr>
      <vt:lpstr>To summarize:</vt:lpstr>
      <vt:lpstr>The end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Tree-Based Framework for Student Performance Forecasting: Early Predictive Modelling and Individualized Behavioral Intervention</dc:title>
  <dc:creator>Filotas Theodosiou</dc:creator>
  <cp:lastModifiedBy>Filotas Theodosiou</cp:lastModifiedBy>
  <cp:revision>1</cp:revision>
  <dcterms:created xsi:type="dcterms:W3CDTF">2023-07-04T13:14:12Z</dcterms:created>
  <dcterms:modified xsi:type="dcterms:W3CDTF">2023-07-04T13:24:21Z</dcterms:modified>
</cp:coreProperties>
</file>